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73" r:id="rId2"/>
    <p:sldId id="296" r:id="rId3"/>
    <p:sldId id="306" r:id="rId4"/>
    <p:sldId id="281" r:id="rId5"/>
    <p:sldId id="292" r:id="rId6"/>
    <p:sldId id="294" r:id="rId7"/>
    <p:sldId id="307" r:id="rId8"/>
    <p:sldId id="290" r:id="rId9"/>
    <p:sldId id="285" r:id="rId10"/>
    <p:sldId id="300" r:id="rId11"/>
    <p:sldId id="301" r:id="rId12"/>
    <p:sldId id="276" r:id="rId13"/>
    <p:sldId id="272" r:id="rId14"/>
    <p:sldId id="287" r:id="rId15"/>
    <p:sldId id="303" r:id="rId16"/>
    <p:sldId id="304" r:id="rId17"/>
    <p:sldId id="305" r:id="rId18"/>
    <p:sldId id="289" r:id="rId19"/>
    <p:sldId id="295" r:id="rId20"/>
  </p:sldIdLst>
  <p:sldSz cx="6858000" cy="9144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00"/>
    <a:srgbClr val="EAB200"/>
    <a:srgbClr val="FAB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12" autoAdjust="0"/>
    <p:restoredTop sz="94651" autoAdjust="0"/>
  </p:normalViewPr>
  <p:slideViewPr>
    <p:cSldViewPr snapToGrid="0">
      <p:cViewPr>
        <p:scale>
          <a:sx n="89" d="100"/>
          <a:sy n="89" d="100"/>
        </p:scale>
        <p:origin x="944" y="-9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4FE9C2D4-E566-4063-8F6E-97EB903DBD08}" type="datetimeFigureOut">
              <a:rPr lang="en-US" smtClean="0"/>
              <a:t>1/15/20</a:t>
            </a:fld>
            <a:endParaRPr lang="en-US"/>
          </a:p>
        </p:txBody>
      </p:sp>
      <p:sp>
        <p:nvSpPr>
          <p:cNvPr id="4" name="Slide Image Placeholder 3"/>
          <p:cNvSpPr>
            <a:spLocks noGrp="1" noRot="1" noChangeAspect="1"/>
          </p:cNvSpPr>
          <p:nvPr>
            <p:ph type="sldImg" idx="2"/>
          </p:nvPr>
        </p:nvSpPr>
        <p:spPr>
          <a:xfrm>
            <a:off x="2362200" y="1173163"/>
            <a:ext cx="2378075"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BADD18E7-8C70-45A0-A941-51A7DF077D29}" type="slidenum">
              <a:rPr lang="en-US" smtClean="0"/>
              <a:t>‹#›</a:t>
            </a:fld>
            <a:endParaRPr lang="en-US"/>
          </a:p>
        </p:txBody>
      </p:sp>
    </p:spTree>
    <p:extLst>
      <p:ext uri="{BB962C8B-B14F-4D97-AF65-F5344CB8AC3E}">
        <p14:creationId xmlns:p14="http://schemas.microsoft.com/office/powerpoint/2010/main" val="3257742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5" name="Footer Placeholder 4"/>
          <p:cNvSpPr>
            <a:spLocks noGrp="1"/>
          </p:cNvSpPr>
          <p:nvPr>
            <p:ph type="ftr" sz="quarter" idx="11"/>
          </p:nvPr>
        </p:nvSpPr>
        <p:spPr>
          <a:xfrm>
            <a:off x="1404561" y="8474615"/>
            <a:ext cx="4048878" cy="486833"/>
          </a:xfrm>
        </p:spPr>
        <p:txBody>
          <a:bodyPr/>
          <a:lstStyle>
            <a:lvl1pPr>
              <a:defRPr/>
            </a:lvl1p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Tree>
    <p:extLst>
      <p:ext uri="{BB962C8B-B14F-4D97-AF65-F5344CB8AC3E}">
        <p14:creationId xmlns:p14="http://schemas.microsoft.com/office/powerpoint/2010/main" val="232106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71488" y="2434167"/>
            <a:ext cx="5915025" cy="5801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lvl1pPr>
              <a:defRPr/>
            </a:lvl1pPr>
          </a:lstStyle>
          <a:p>
            <a:r>
              <a:rPr lang="en-US" dirty="0"/>
              <a:t>17770 Daves Avenue, Monte Sereno CA 95030       Office Phone: 408.335.2200 / Website: daves.lgusd.org Attendance Line: 408.335.2245</a:t>
            </a:r>
          </a:p>
        </p:txBody>
      </p:sp>
    </p:spTree>
    <p:extLst>
      <p:ext uri="{BB962C8B-B14F-4D97-AF65-F5344CB8AC3E}">
        <p14:creationId xmlns:p14="http://schemas.microsoft.com/office/powerpoint/2010/main" val="475951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a:prstGeom prst="rect">
            <a:avLst/>
          </a:prstGeo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a:prstGeom prst="rect">
            <a:avLst/>
          </a:prstGeo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r>
              <a:rPr lang="en-US"/>
              <a:t>May 2018</a:t>
            </a:r>
          </a:p>
        </p:txBody>
      </p:sp>
      <p:sp>
        <p:nvSpPr>
          <p:cNvPr id="5" name="Footer Placeholder 4"/>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6" name="Slide Number Placeholder 5"/>
          <p:cNvSpPr>
            <a:spLocks noGrp="1"/>
          </p:cNvSpPr>
          <p:nvPr>
            <p:ph type="sldNum" sz="quarter" idx="12"/>
          </p:nvPr>
        </p:nvSpPr>
        <p:spPr/>
        <p:txBody>
          <a:bodyPr/>
          <a:lstStyle/>
          <a:p>
            <a:fld id="{265F85E6-D96B-4630-B334-322515CDC5EB}" type="slidenum">
              <a:rPr lang="en-US" smtClean="0"/>
              <a:t>‹#›</a:t>
            </a:fld>
            <a:endParaRPr lang="en-US"/>
          </a:p>
        </p:txBody>
      </p:sp>
    </p:spTree>
    <p:extLst>
      <p:ext uri="{BB962C8B-B14F-4D97-AF65-F5344CB8AC3E}">
        <p14:creationId xmlns:p14="http://schemas.microsoft.com/office/powerpoint/2010/main" val="56588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8475136"/>
            <a:ext cx="1543050" cy="486833"/>
          </a:xfrm>
          <a:prstGeom prst="rect">
            <a:avLst/>
          </a:prstGeom>
        </p:spPr>
        <p:txBody>
          <a:bodyPr/>
          <a:lstStyle/>
          <a:p>
            <a:r>
              <a:rPr lang="en-US"/>
              <a:t>May 2018</a:t>
            </a:r>
          </a:p>
        </p:txBody>
      </p:sp>
      <p:sp>
        <p:nvSpPr>
          <p:cNvPr id="6" name="Footer Placeholder 5"/>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7" name="Slide Number Placeholder 6"/>
          <p:cNvSpPr>
            <a:spLocks noGrp="1"/>
          </p:cNvSpPr>
          <p:nvPr>
            <p:ph type="sldNum" sz="quarter" idx="12"/>
          </p:nvPr>
        </p:nvSpPr>
        <p:spPr/>
        <p:txBody>
          <a:bodyPr/>
          <a:lstStyle/>
          <a:p>
            <a:fld id="{265F85E6-D96B-4630-B334-322515CDC5EB}" type="slidenum">
              <a:rPr lang="en-US" smtClean="0"/>
              <a:t>‹#›</a:t>
            </a:fld>
            <a:endParaRPr lang="en-US"/>
          </a:p>
        </p:txBody>
      </p:sp>
    </p:spTree>
    <p:extLst>
      <p:ext uri="{BB962C8B-B14F-4D97-AF65-F5344CB8AC3E}">
        <p14:creationId xmlns:p14="http://schemas.microsoft.com/office/powerpoint/2010/main" val="253100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8475136"/>
            <a:ext cx="1543050" cy="486833"/>
          </a:xfrm>
          <a:prstGeom prst="rect">
            <a:avLst/>
          </a:prstGeom>
        </p:spPr>
        <p:txBody>
          <a:bodyPr/>
          <a:lstStyle/>
          <a:p>
            <a:r>
              <a:rPr lang="en-US"/>
              <a:t>May 2018</a:t>
            </a:r>
          </a:p>
        </p:txBody>
      </p:sp>
      <p:sp>
        <p:nvSpPr>
          <p:cNvPr id="8" name="Footer Placeholder 7"/>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9" name="Slide Number Placeholder 8"/>
          <p:cNvSpPr>
            <a:spLocks noGrp="1"/>
          </p:cNvSpPr>
          <p:nvPr>
            <p:ph type="sldNum" sz="quarter" idx="12"/>
          </p:nvPr>
        </p:nvSpPr>
        <p:spPr/>
        <p:txBody>
          <a:bodyPr/>
          <a:lstStyle/>
          <a:p>
            <a:fld id="{265F85E6-D96B-4630-B334-322515CDC5EB}" type="slidenum">
              <a:rPr lang="en-US" smtClean="0"/>
              <a:t>‹#›</a:t>
            </a:fld>
            <a:endParaRPr lang="en-US"/>
          </a:p>
        </p:txBody>
      </p:sp>
    </p:spTree>
    <p:extLst>
      <p:ext uri="{BB962C8B-B14F-4D97-AF65-F5344CB8AC3E}">
        <p14:creationId xmlns:p14="http://schemas.microsoft.com/office/powerpoint/2010/main" val="3310218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1488" y="486836"/>
            <a:ext cx="5915025" cy="1767417"/>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8475136"/>
            <a:ext cx="1543050" cy="486833"/>
          </a:xfrm>
          <a:prstGeom prst="rect">
            <a:avLst/>
          </a:prstGeom>
        </p:spPr>
        <p:txBody>
          <a:bodyPr/>
          <a:lstStyle/>
          <a:p>
            <a:r>
              <a:rPr lang="en-US"/>
              <a:t>May 2018</a:t>
            </a:r>
          </a:p>
        </p:txBody>
      </p:sp>
      <p:sp>
        <p:nvSpPr>
          <p:cNvPr id="4" name="Footer Placeholder 3"/>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5" name="Slide Number Placeholder 4"/>
          <p:cNvSpPr>
            <a:spLocks noGrp="1"/>
          </p:cNvSpPr>
          <p:nvPr>
            <p:ph type="sldNum" sz="quarter" idx="12"/>
          </p:nvPr>
        </p:nvSpPr>
        <p:spPr/>
        <p:txBody>
          <a:bodyPr/>
          <a:lstStyle/>
          <a:p>
            <a:fld id="{265F85E6-D96B-4630-B334-322515CDC5EB}" type="slidenum">
              <a:rPr lang="en-US" smtClean="0"/>
              <a:t>‹#›</a:t>
            </a:fld>
            <a:endParaRPr lang="en-US"/>
          </a:p>
        </p:txBody>
      </p:sp>
    </p:spTree>
    <p:extLst>
      <p:ext uri="{BB962C8B-B14F-4D97-AF65-F5344CB8AC3E}">
        <p14:creationId xmlns:p14="http://schemas.microsoft.com/office/powerpoint/2010/main" val="173429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8475136"/>
            <a:ext cx="1543050" cy="486833"/>
          </a:xfrm>
          <a:prstGeom prst="rect">
            <a:avLst/>
          </a:prstGeom>
        </p:spPr>
        <p:txBody>
          <a:bodyPr/>
          <a:lstStyle/>
          <a:p>
            <a:r>
              <a:rPr lang="en-US"/>
              <a:t>May 2018</a:t>
            </a:r>
          </a:p>
        </p:txBody>
      </p:sp>
      <p:sp>
        <p:nvSpPr>
          <p:cNvPr id="3" name="Footer Placeholder 2"/>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4" name="Slide Number Placeholder 3"/>
          <p:cNvSpPr>
            <a:spLocks noGrp="1"/>
          </p:cNvSpPr>
          <p:nvPr>
            <p:ph type="sldNum" sz="quarter" idx="12"/>
          </p:nvPr>
        </p:nvSpPr>
        <p:spPr/>
        <p:txBody>
          <a:bodyPr/>
          <a:lstStyle/>
          <a:p>
            <a:fld id="{265F85E6-D96B-4630-B334-322515CDC5EB}" type="slidenum">
              <a:rPr lang="en-US" smtClean="0"/>
              <a:t>‹#›</a:t>
            </a:fld>
            <a:endParaRPr lang="en-US"/>
          </a:p>
        </p:txBody>
      </p:sp>
    </p:spTree>
    <p:extLst>
      <p:ext uri="{BB962C8B-B14F-4D97-AF65-F5344CB8AC3E}">
        <p14:creationId xmlns:p14="http://schemas.microsoft.com/office/powerpoint/2010/main" val="136700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065320" y="8481439"/>
            <a:ext cx="2784954" cy="486833"/>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17770 Daves Avenue, Monte Sereno CA 95030       Office Phone: 408.335.2200 / Website: daves.lgusd.org Attendance Line: 408.335.2245</a:t>
            </a: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65F85E6-D96B-4630-B334-322515CDC5EB}" type="slidenum">
              <a:rPr lang="en-US" smtClean="0"/>
              <a:t>‹#›</a:t>
            </a:fld>
            <a:endParaRPr lang="en-US" dirty="0"/>
          </a:p>
        </p:txBody>
      </p:sp>
      <p:pic>
        <p:nvPicPr>
          <p:cNvPr id="7" name="Picture 6">
            <a:extLst>
              <a:ext uri="{FF2B5EF4-FFF2-40B4-BE49-F238E27FC236}">
                <a16:creationId xmlns:a16="http://schemas.microsoft.com/office/drawing/2014/main" id="{9C80CB0C-9C11-4541-9143-AFAC2906F273}"/>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121590" y="233453"/>
            <a:ext cx="2264923" cy="1054605"/>
          </a:xfrm>
          <a:prstGeom prst="rect">
            <a:avLst/>
          </a:prstGeom>
        </p:spPr>
      </p:pic>
      <p:cxnSp>
        <p:nvCxnSpPr>
          <p:cNvPr id="9" name="Straight Connector 8">
            <a:extLst>
              <a:ext uri="{FF2B5EF4-FFF2-40B4-BE49-F238E27FC236}">
                <a16:creationId xmlns:a16="http://schemas.microsoft.com/office/drawing/2014/main" id="{8BD8BC04-471F-41AB-B821-1568786AA1E2}"/>
              </a:ext>
            </a:extLst>
          </p:cNvPr>
          <p:cNvCxnSpPr/>
          <p:nvPr userDrawn="1"/>
        </p:nvCxnSpPr>
        <p:spPr>
          <a:xfrm>
            <a:off x="308366" y="1413698"/>
            <a:ext cx="6270450" cy="0"/>
          </a:xfrm>
          <a:prstGeom prst="line">
            <a:avLst/>
          </a:prstGeom>
          <a:ln w="28575">
            <a:solidFill>
              <a:srgbClr val="F2B8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2D3C5CE-E6B9-4F87-BF17-AF150AC34F46}"/>
              </a:ext>
            </a:extLst>
          </p:cNvPr>
          <p:cNvCxnSpPr/>
          <p:nvPr userDrawn="1"/>
        </p:nvCxnSpPr>
        <p:spPr>
          <a:xfrm>
            <a:off x="322572" y="8294266"/>
            <a:ext cx="6270450" cy="0"/>
          </a:xfrm>
          <a:prstGeom prst="line">
            <a:avLst/>
          </a:prstGeom>
          <a:ln w="28575">
            <a:solidFill>
              <a:srgbClr val="F2B8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0331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www.ctca.org/filelibrary/TB%20Risk%20Assessment_LACounty.pdf"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s://www.losgatosnjb.org/" TargetMode="External"/><Relationship Id="rId13" Type="http://schemas.openxmlformats.org/officeDocument/2006/relationships/hyperlink" Target="http://www.redhawkslacrosse.org/" TargetMode="External"/><Relationship Id="rId18" Type="http://schemas.openxmlformats.org/officeDocument/2006/relationships/hyperlink" Target="https://www.usyvl.org/" TargetMode="External"/><Relationship Id="rId3" Type="http://schemas.openxmlformats.org/officeDocument/2006/relationships/hyperlink" Target="https://www.deanzaforce.org/" TargetMode="External"/><Relationship Id="rId7" Type="http://schemas.openxmlformats.org/officeDocument/2006/relationships/hyperlink" Target="http://www.calvarylg.com/sports/" TargetMode="External"/><Relationship Id="rId12" Type="http://schemas.openxmlformats.org/officeDocument/2006/relationships/hyperlink" Target="http://airborne-gymnastics.com/" TargetMode="External"/><Relationship Id="rId17" Type="http://schemas.openxmlformats.org/officeDocument/2006/relationships/hyperlink" Target="http://lgsrc.com/aquatics/swim-team/swim-team-groups/" TargetMode="External"/><Relationship Id="rId2" Type="http://schemas.openxmlformats.org/officeDocument/2006/relationships/hyperlink" Target="https://losgatosunited.com/" TargetMode="External"/><Relationship Id="rId16" Type="http://schemas.openxmlformats.org/officeDocument/2006/relationships/hyperlink" Target="http://danceattack.com/" TargetMode="External"/><Relationship Id="rId1" Type="http://schemas.openxmlformats.org/officeDocument/2006/relationships/slideLayout" Target="../slideLayouts/slideLayout7.xml"/><Relationship Id="rId6" Type="http://schemas.openxmlformats.org/officeDocument/2006/relationships/hyperlink" Target="http://www.nextlevelflag.com/Default.aspx?tabid=311918" TargetMode="External"/><Relationship Id="rId11" Type="http://schemas.openxmlformats.org/officeDocument/2006/relationships/hyperlink" Target="http://www.wvgs.com/" TargetMode="External"/><Relationship Id="rId5" Type="http://schemas.openxmlformats.org/officeDocument/2006/relationships/hyperlink" Target="http://www.playflagfootball.com/" TargetMode="External"/><Relationship Id="rId15" Type="http://schemas.openxmlformats.org/officeDocument/2006/relationships/hyperlink" Target="http://www.tdcoflosgatos.com/" TargetMode="External"/><Relationship Id="rId10" Type="http://schemas.openxmlformats.org/officeDocument/2006/relationships/hyperlink" Target="http://www.solar4americaiceatfremont.com/" TargetMode="External"/><Relationship Id="rId19" Type="http://schemas.openxmlformats.org/officeDocument/2006/relationships/hyperlink" Target="http://www.visionvolleyball.com/" TargetMode="External"/><Relationship Id="rId4" Type="http://schemas.openxmlformats.org/officeDocument/2006/relationships/hyperlink" Target="http://www.lgll.org/" TargetMode="External"/><Relationship Id="rId9" Type="http://schemas.openxmlformats.org/officeDocument/2006/relationships/hyperlink" Target="http://www.solar4americaiceatsanjose.com/" TargetMode="External"/><Relationship Id="rId14" Type="http://schemas.openxmlformats.org/officeDocument/2006/relationships/hyperlink" Target="http://www.vervelacrosse.net/"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www.losgatosca.gov/170/Parks-Trails-Locations" TargetMode="External"/><Relationship Id="rId13" Type="http://schemas.openxmlformats.org/officeDocument/2006/relationships/hyperlink" Target="https://www.sutterhealth.org/find-location/facility/los-gatos-center" TargetMode="External"/><Relationship Id="rId18" Type="http://schemas.openxmlformats.org/officeDocument/2006/relationships/hyperlink" Target="http://rahimidds.com/" TargetMode="External"/><Relationship Id="rId3" Type="http://schemas.openxmlformats.org/officeDocument/2006/relationships/hyperlink" Target="http://lgsrc.com/" TargetMode="External"/><Relationship Id="rId21" Type="http://schemas.openxmlformats.org/officeDocument/2006/relationships/hyperlink" Target="https://www.esortho.com/" TargetMode="External"/><Relationship Id="rId7" Type="http://schemas.openxmlformats.org/officeDocument/2006/relationships/hyperlink" Target="https://www.ci.campbell.ca.us/226/Recreation-Parks" TargetMode="External"/><Relationship Id="rId12" Type="http://schemas.openxmlformats.org/officeDocument/2006/relationships/hyperlink" Target="https://stanfordhealthcare.org/medical-clinics/los-olivos-womens-medical-group.html" TargetMode="External"/><Relationship Id="rId17" Type="http://schemas.openxmlformats.org/officeDocument/2006/relationships/hyperlink" Target="http://www.johnmcclevedds.com/" TargetMode="External"/><Relationship Id="rId2" Type="http://schemas.openxmlformats.org/officeDocument/2006/relationships/hyperlink" Target="https://www.bayclubs.com/courtside" TargetMode="External"/><Relationship Id="rId16" Type="http://schemas.openxmlformats.org/officeDocument/2006/relationships/hyperlink" Target="https://www.drrabitz.com/" TargetMode="External"/><Relationship Id="rId20" Type="http://schemas.openxmlformats.org/officeDocument/2006/relationships/hyperlink" Target="https://www.lgortho.com/" TargetMode="External"/><Relationship Id="rId1" Type="http://schemas.openxmlformats.org/officeDocument/2006/relationships/slideLayout" Target="../slideLayouts/slideLayout7.xml"/><Relationship Id="rId6" Type="http://schemas.openxmlformats.org/officeDocument/2006/relationships/hyperlink" Target="http://www.saratoga.ca.us/332/Recreation-Programs" TargetMode="External"/><Relationship Id="rId11" Type="http://schemas.openxmlformats.org/officeDocument/2006/relationships/hyperlink" Target="https://nextdoor.com/city/los-gatos--ca/" TargetMode="External"/><Relationship Id="rId5" Type="http://schemas.openxmlformats.org/officeDocument/2006/relationships/hyperlink" Target="http://www.lgsrecreation.org/" TargetMode="External"/><Relationship Id="rId15" Type="http://schemas.openxmlformats.org/officeDocument/2006/relationships/hyperlink" Target="http://allergycare.com/allergy_asthma_physicians.htm" TargetMode="External"/><Relationship Id="rId10" Type="http://schemas.openxmlformats.org/officeDocument/2006/relationships/hyperlink" Target="http://montalvoarts.org/" TargetMode="External"/><Relationship Id="rId19" Type="http://schemas.openxmlformats.org/officeDocument/2006/relationships/hyperlink" Target="https://www.dreorthodontics.com/" TargetMode="External"/><Relationship Id="rId4" Type="http://schemas.openxmlformats.org/officeDocument/2006/relationships/hyperlink" Target="http://www.bambinoapp.com/" TargetMode="External"/><Relationship Id="rId9" Type="http://schemas.openxmlformats.org/officeDocument/2006/relationships/hyperlink" Target="http://www.mountainwinery.com/" TargetMode="External"/><Relationship Id="rId14" Type="http://schemas.openxmlformats.org/officeDocument/2006/relationships/hyperlink" Target="http://ramblc.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davesavehsc.org/index.html" TargetMode="External"/><Relationship Id="rId2" Type="http://schemas.openxmlformats.org/officeDocument/2006/relationships/hyperlink" Target="http://daves.lgusd.org/" TargetMode="External"/><Relationship Id="rId1" Type="http://schemas.openxmlformats.org/officeDocument/2006/relationships/slideLayout" Target="../slideLayouts/slideLayout7.xml"/><Relationship Id="rId4" Type="http://schemas.openxmlformats.org/officeDocument/2006/relationships/hyperlink" Target="mailto:nreginelli@me.com"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davesavehsc.org/" TargetMode="External"/><Relationship Id="rId13" Type="http://schemas.openxmlformats.org/officeDocument/2006/relationships/image" Target="../media/image4.png"/><Relationship Id="rId3" Type="http://schemas.openxmlformats.org/officeDocument/2006/relationships/hyperlink" Target="mailto:gharrell@lgusd.org" TargetMode="External"/><Relationship Id="rId7" Type="http://schemas.openxmlformats.org/officeDocument/2006/relationships/hyperlink" Target="mailto:communications@davesavehsc.org" TargetMode="External"/><Relationship Id="rId12" Type="http://schemas.openxmlformats.org/officeDocument/2006/relationships/image" Target="../media/image3.png"/><Relationship Id="rId2" Type="http://schemas.openxmlformats.org/officeDocument/2006/relationships/hyperlink" Target="https://daves.lgusd.org/apps/staff/" TargetMode="External"/><Relationship Id="rId16"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calendar.google.com/calendar/ical/davesavehsc.org_1itiaadj3v7l31pevo9a8ln3io@group.calendar.google.com/public/basic.ics" TargetMode="External"/><Relationship Id="rId11" Type="http://schemas.openxmlformats.org/officeDocument/2006/relationships/image" Target="../media/image2.png"/><Relationship Id="rId5" Type="http://schemas.openxmlformats.org/officeDocument/2006/relationships/hyperlink" Target="https://calendar.google.com/calendar/embed?src=davesavehsc.org_1itiaadj3v7l31pevo9a8ln3io@group.calendar.google.com&amp;ctz=America/Los_Angeles" TargetMode="External"/><Relationship Id="rId15" Type="http://schemas.openxmlformats.org/officeDocument/2006/relationships/image" Target="../media/image6.png"/><Relationship Id="rId10" Type="http://schemas.openxmlformats.org/officeDocument/2006/relationships/hyperlink" Target="mailto:secretary@davesavehsc.org" TargetMode="External"/><Relationship Id="rId4" Type="http://schemas.openxmlformats.org/officeDocument/2006/relationships/hyperlink" Target="http://davesavehsc.org/calendar.html" TargetMode="External"/><Relationship Id="rId9" Type="http://schemas.openxmlformats.org/officeDocument/2006/relationships/hyperlink" Target="http://davesavehsc.org/the-avenue.html" TargetMode="External"/><Relationship Id="rId1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hyperlink" Target="mailto:erica.cummings@me.com" TargetMode="External"/><Relationship Id="rId13" Type="http://schemas.openxmlformats.org/officeDocument/2006/relationships/image" Target="../media/image10.png"/><Relationship Id="rId3" Type="http://schemas.openxmlformats.org/officeDocument/2006/relationships/hyperlink" Target="https://davesavehsc.org/green-team.html" TargetMode="External"/><Relationship Id="rId7" Type="http://schemas.openxmlformats.org/officeDocument/2006/relationships/hyperlink" Target="mailto:jessica.geis@gmail.com" TargetMode="External"/><Relationship Id="rId12"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hyperlink" Target="mailto:mgrancell@gmail.com" TargetMode="External"/><Relationship Id="rId11" Type="http://schemas.openxmlformats.org/officeDocument/2006/relationships/hyperlink" Target="mailto:clrapisura@gmail.com" TargetMode="External"/><Relationship Id="rId5" Type="http://schemas.openxmlformats.org/officeDocument/2006/relationships/hyperlink" Target="http://davesavehsc.org/project-cornerstone.html" TargetMode="External"/><Relationship Id="rId10" Type="http://schemas.openxmlformats.org/officeDocument/2006/relationships/hyperlink" Target="mailto:sparklepartyrentals@gmail.com" TargetMode="External"/><Relationship Id="rId4" Type="http://schemas.openxmlformats.org/officeDocument/2006/relationships/hyperlink" Target="mailto:stephaniregalia70@gmail.com" TargetMode="External"/><Relationship Id="rId9" Type="http://schemas.openxmlformats.org/officeDocument/2006/relationships/hyperlink" Target="mailto:jhpmic@gmail.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daves.lgusd.org/apps/pages/index.jsp?uREC_ID=314890&amp;type=d&amp;pREC_ID=720983" TargetMode="External"/><Relationship Id="rId3" Type="http://schemas.openxmlformats.org/officeDocument/2006/relationships/hyperlink" Target="mailto:ben.horwath@gmail.com" TargetMode="External"/><Relationship Id="rId7" Type="http://schemas.openxmlformats.org/officeDocument/2006/relationships/hyperlink" Target="https://www.lgsaferoutes.org/" TargetMode="External"/><Relationship Id="rId2" Type="http://schemas.openxmlformats.org/officeDocument/2006/relationships/hyperlink" Target="mailto:reefandkorasmom@aol.com" TargetMode="Externa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hyperlink" Target="mailto:weiweigu@gmail.com" TargetMode="External"/><Relationship Id="rId9" Type="http://schemas.openxmlformats.org/officeDocument/2006/relationships/hyperlink" Target="mailto:meaghen.spencer@gmail.com"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mailto:jessicakjohnson@mac.com" TargetMode="External"/><Relationship Id="rId13" Type="http://schemas.openxmlformats.org/officeDocument/2006/relationships/hyperlink" Target="mailto:jen.lambert@me.com" TargetMode="External"/><Relationship Id="rId18" Type="http://schemas.openxmlformats.org/officeDocument/2006/relationships/image" Target="../media/image17.png"/><Relationship Id="rId3" Type="http://schemas.openxmlformats.org/officeDocument/2006/relationships/hyperlink" Target="http://www.davesavehsc.org/donate" TargetMode="External"/><Relationship Id="rId7" Type="http://schemas.openxmlformats.org/officeDocument/2006/relationships/hyperlink" Target="mailto:bethmariejackson@yahoo.com" TargetMode="External"/><Relationship Id="rId12" Type="http://schemas.openxmlformats.org/officeDocument/2006/relationships/hyperlink" Target="http://davesavehsc.org/become-a-sponsor.html" TargetMode="External"/><Relationship Id="rId17" Type="http://schemas.openxmlformats.org/officeDocument/2006/relationships/image" Target="../media/image16.png"/><Relationship Id="rId2" Type="http://schemas.openxmlformats.org/officeDocument/2006/relationships/hyperlink" Target="mailto:CorpMatching@DavesAveHSC.org" TargetMode="Externa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hyperlink" Target="https://www.lgef.org/" TargetMode="External"/><Relationship Id="rId11" Type="http://schemas.openxmlformats.org/officeDocument/2006/relationships/hyperlink" Target="mailto:swtsnta16@gmail.com" TargetMode="External"/><Relationship Id="rId5" Type="http://schemas.openxmlformats.org/officeDocument/2006/relationships/hyperlink" Target="https://doublethedonation.com/lgef" TargetMode="External"/><Relationship Id="rId15" Type="http://schemas.openxmlformats.org/officeDocument/2006/relationships/image" Target="../media/image14.png"/><Relationship Id="rId10" Type="http://schemas.openxmlformats.org/officeDocument/2006/relationships/hyperlink" Target="http://davesavehsc.org/free2me.html" TargetMode="External"/><Relationship Id="rId4" Type="http://schemas.openxmlformats.org/officeDocument/2006/relationships/hyperlink" Target="mailto:vp@davesavehsc.org" TargetMode="External"/><Relationship Id="rId9" Type="http://schemas.openxmlformats.org/officeDocument/2006/relationships/hyperlink" Target="mailto:kristin.owens@gmail.com" TargetMode="External"/><Relationship Id="rId14" Type="http://schemas.openxmlformats.org/officeDocument/2006/relationships/hyperlink" Target="mailto:dr@iqautoworks.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content-service.sodexomyway.com/media/DAVES%20JAN%20FULL_tcm560-90748.pdf?url=https://losgatossd.sodexomyway.com/" TargetMode="External"/><Relationship Id="rId7" Type="http://schemas.openxmlformats.org/officeDocument/2006/relationships/image" Target="../media/image19.png"/><Relationship Id="rId2" Type="http://schemas.openxmlformats.org/officeDocument/2006/relationships/hyperlink" Target="mailto:lpena@lgusd.k12.ca.us" TargetMode="Externa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hyperlink" Target="http://oaktreelg.com/" TargetMode="External"/><Relationship Id="rId4" Type="http://schemas.openxmlformats.org/officeDocument/2006/relationships/hyperlink" Target="http://www.lgsrecreation.org/clubhouse/" TargetMode="External"/><Relationship Id="rId9"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9CCB75B-3E24-41C6-BC9A-B40404C7916E}"/>
              </a:ext>
            </a:extLst>
          </p:cNvPr>
          <p:cNvSpPr>
            <a:spLocks noGrp="1"/>
          </p:cNvSpPr>
          <p:nvPr>
            <p:ph type="ftr" sz="quarter" idx="11"/>
          </p:nvPr>
        </p:nvSpPr>
        <p:spPr>
          <a:xfrm>
            <a:off x="336602" y="6957422"/>
            <a:ext cx="6289570" cy="486833"/>
          </a:xfrm>
        </p:spPr>
        <p:txBody>
          <a:bodyPr/>
          <a:lstStyle/>
          <a:p>
            <a:r>
              <a:rPr lang="en-US" sz="1400" b="1" dirty="0">
                <a:solidFill>
                  <a:srgbClr val="002060"/>
                </a:solidFill>
              </a:rPr>
              <a:t>17770 Daves Avenue, Monte Sereno, CA 95030      </a:t>
            </a:r>
          </a:p>
          <a:p>
            <a:r>
              <a:rPr lang="en-US" sz="1400" b="1" dirty="0">
                <a:solidFill>
                  <a:srgbClr val="002060"/>
                </a:solidFill>
              </a:rPr>
              <a:t>Office Phone: 408.335.2200 • Attendance Line: 408.335.2245 </a:t>
            </a:r>
          </a:p>
          <a:p>
            <a:r>
              <a:rPr lang="en-US" sz="1400" b="1" dirty="0">
                <a:solidFill>
                  <a:srgbClr val="002060"/>
                </a:solidFill>
              </a:rPr>
              <a:t>School Website: daves.lgusd.org • Home &amp; School Website: davesavehsc.org</a:t>
            </a:r>
          </a:p>
        </p:txBody>
      </p:sp>
      <p:pic>
        <p:nvPicPr>
          <p:cNvPr id="7" name="Picture 6">
            <a:extLst>
              <a:ext uri="{FF2B5EF4-FFF2-40B4-BE49-F238E27FC236}">
                <a16:creationId xmlns:a16="http://schemas.microsoft.com/office/drawing/2014/main" id="{024541DE-275A-4647-9849-69FF2D2D4B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42" y="2052419"/>
            <a:ext cx="5963500" cy="2776756"/>
          </a:xfrm>
          <a:prstGeom prst="rect">
            <a:avLst/>
          </a:prstGeom>
        </p:spPr>
      </p:pic>
      <p:sp>
        <p:nvSpPr>
          <p:cNvPr id="9" name="Rectangle: Rounded Corners 8">
            <a:extLst>
              <a:ext uri="{FF2B5EF4-FFF2-40B4-BE49-F238E27FC236}">
                <a16:creationId xmlns:a16="http://schemas.microsoft.com/office/drawing/2014/main" id="{23629047-1574-44B8-BC18-CE7AEB815775}"/>
              </a:ext>
            </a:extLst>
          </p:cNvPr>
          <p:cNvSpPr/>
          <p:nvPr/>
        </p:nvSpPr>
        <p:spPr>
          <a:xfrm>
            <a:off x="1047750" y="5429250"/>
            <a:ext cx="4867275" cy="619125"/>
          </a:xfrm>
          <a:prstGeom prst="roundRect">
            <a:avLst/>
          </a:prstGeom>
          <a:solidFill>
            <a:srgbClr val="92D05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t>New Parent Companion</a:t>
            </a:r>
          </a:p>
        </p:txBody>
      </p:sp>
      <p:sp>
        <p:nvSpPr>
          <p:cNvPr id="2" name="Rectangle 1">
            <a:extLst>
              <a:ext uri="{FF2B5EF4-FFF2-40B4-BE49-F238E27FC236}">
                <a16:creationId xmlns:a16="http://schemas.microsoft.com/office/drawing/2014/main" id="{8920D06E-0C9D-4BB4-9052-DD3542F95E1F}"/>
              </a:ext>
            </a:extLst>
          </p:cNvPr>
          <p:cNvSpPr/>
          <p:nvPr/>
        </p:nvSpPr>
        <p:spPr>
          <a:xfrm>
            <a:off x="4063117" y="119270"/>
            <a:ext cx="2563055" cy="11767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783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CEC636-9F5C-4A3C-B22A-7D545372EC49}"/>
              </a:ext>
            </a:extLst>
          </p:cNvPr>
          <p:cNvSpPr/>
          <p:nvPr/>
        </p:nvSpPr>
        <p:spPr>
          <a:xfrm>
            <a:off x="242444" y="662114"/>
            <a:ext cx="2828560" cy="646331"/>
          </a:xfrm>
          <a:prstGeom prst="rect">
            <a:avLst/>
          </a:prstGeom>
        </p:spPr>
        <p:txBody>
          <a:bodyPr wrap="square">
            <a:spAutoFit/>
          </a:bodyPr>
          <a:lstStyle/>
          <a:p>
            <a:r>
              <a:rPr lang="en-US" sz="2000" b="1" dirty="0">
                <a:solidFill>
                  <a:schemeClr val="accent6"/>
                </a:solidFill>
              </a:rPr>
              <a:t>2019 - 2020 H&amp;SC Events </a:t>
            </a:r>
          </a:p>
          <a:p>
            <a:r>
              <a:rPr lang="en-US" sz="1600" b="1" i="1" dirty="0">
                <a:solidFill>
                  <a:schemeClr val="accent6"/>
                </a:solidFill>
              </a:rPr>
              <a:t>(Aug – Nov)</a:t>
            </a:r>
            <a:endParaRPr lang="en-US" sz="1600" i="1" dirty="0">
              <a:solidFill>
                <a:schemeClr val="accent6"/>
              </a:solidFill>
            </a:endParaRPr>
          </a:p>
        </p:txBody>
      </p:sp>
      <p:sp>
        <p:nvSpPr>
          <p:cNvPr id="2" name="Slide Number Placeholder 1">
            <a:extLst>
              <a:ext uri="{FF2B5EF4-FFF2-40B4-BE49-F238E27FC236}">
                <a16:creationId xmlns:a16="http://schemas.microsoft.com/office/drawing/2014/main" id="{3C48CDA8-274A-41AC-B78A-5BAA4338575B}"/>
              </a:ext>
            </a:extLst>
          </p:cNvPr>
          <p:cNvSpPr>
            <a:spLocks noGrp="1"/>
          </p:cNvSpPr>
          <p:nvPr>
            <p:ph type="sldNum" sz="quarter" idx="12"/>
          </p:nvPr>
        </p:nvSpPr>
        <p:spPr/>
        <p:txBody>
          <a:bodyPr/>
          <a:lstStyle/>
          <a:p>
            <a:fld id="{265F85E6-D96B-4630-B334-322515CDC5EB}" type="slidenum">
              <a:rPr lang="en-US" smtClean="0"/>
              <a:t>10</a:t>
            </a:fld>
            <a:endParaRPr lang="en-US"/>
          </a:p>
        </p:txBody>
      </p:sp>
      <p:pic>
        <p:nvPicPr>
          <p:cNvPr id="6" name="Picture 5">
            <a:extLst>
              <a:ext uri="{FF2B5EF4-FFF2-40B4-BE49-F238E27FC236}">
                <a16:creationId xmlns:a16="http://schemas.microsoft.com/office/drawing/2014/main" id="{E827057D-2725-40C1-A325-0C52CC4C2249}"/>
              </a:ext>
            </a:extLst>
          </p:cNvPr>
          <p:cNvPicPr>
            <a:picLocks noChangeAspect="1"/>
          </p:cNvPicPr>
          <p:nvPr/>
        </p:nvPicPr>
        <p:blipFill>
          <a:blip r:embed="rId2"/>
          <a:stretch>
            <a:fillRect/>
          </a:stretch>
        </p:blipFill>
        <p:spPr>
          <a:xfrm>
            <a:off x="2275571" y="-97011"/>
            <a:ext cx="2341803" cy="1859645"/>
          </a:xfrm>
          <a:prstGeom prst="rect">
            <a:avLst/>
          </a:prstGeom>
        </p:spPr>
      </p:pic>
      <p:sp>
        <p:nvSpPr>
          <p:cNvPr id="7" name="Rectangle 6">
            <a:extLst>
              <a:ext uri="{FF2B5EF4-FFF2-40B4-BE49-F238E27FC236}">
                <a16:creationId xmlns:a16="http://schemas.microsoft.com/office/drawing/2014/main" id="{BAF21C6E-B00A-465B-B1FD-BF0EC1F1FF51}"/>
              </a:ext>
            </a:extLst>
          </p:cNvPr>
          <p:cNvSpPr/>
          <p:nvPr/>
        </p:nvSpPr>
        <p:spPr>
          <a:xfrm>
            <a:off x="553240" y="8406653"/>
            <a:ext cx="7372856" cy="307777"/>
          </a:xfrm>
          <a:prstGeom prst="rect">
            <a:avLst/>
          </a:prstGeom>
        </p:spPr>
        <p:txBody>
          <a:bodyPr wrap="square">
            <a:spAutoFit/>
          </a:bodyPr>
          <a:lstStyle/>
          <a:p>
            <a:pPr>
              <a:tabLst>
                <a:tab pos="3531890" algn="l"/>
              </a:tabLst>
            </a:pPr>
            <a:r>
              <a:rPr lang="en-US" sz="1400" b="1" i="1" dirty="0">
                <a:solidFill>
                  <a:schemeClr val="accent6"/>
                </a:solidFill>
                <a:ea typeface="Noteworthy Light" panose="02000400000000000000" pitchFamily="2" charset="77"/>
              </a:rPr>
              <a:t> </a:t>
            </a:r>
            <a:r>
              <a:rPr lang="en-US" sz="1000" b="1" i="1" dirty="0">
                <a:solidFill>
                  <a:schemeClr val="accent6"/>
                </a:solidFill>
                <a:ea typeface="Noteworthy Light" panose="02000400000000000000" pitchFamily="2" charset="77"/>
              </a:rPr>
              <a:t>*</a:t>
            </a:r>
            <a:r>
              <a:rPr lang="en-US" sz="1000" b="1" i="1" dirty="0">
                <a:ea typeface="Noteworthy Light" panose="02000400000000000000" pitchFamily="2" charset="77"/>
              </a:rPr>
              <a:t>Dates and times might change. Please visit </a:t>
            </a:r>
            <a:r>
              <a:rPr lang="en-US" sz="1000" b="1" i="1" u="sng" dirty="0">
                <a:solidFill>
                  <a:schemeClr val="accent6">
                    <a:lumMod val="75000"/>
                  </a:schemeClr>
                </a:solidFill>
                <a:ea typeface="Noteworthy Light" panose="02000400000000000000" pitchFamily="2" charset="77"/>
              </a:rPr>
              <a:t>DavesAveHSC.org</a:t>
            </a:r>
            <a:r>
              <a:rPr lang="en-US" sz="1000" b="1" i="1" u="sng" dirty="0">
                <a:ea typeface="Noteworthy Light" panose="02000400000000000000" pitchFamily="2" charset="77"/>
              </a:rPr>
              <a:t> </a:t>
            </a:r>
            <a:r>
              <a:rPr lang="en-US" sz="1000" b="1" i="1" dirty="0">
                <a:ea typeface="Noteworthy Light" panose="02000400000000000000" pitchFamily="2" charset="77"/>
              </a:rPr>
              <a:t>for information.</a:t>
            </a:r>
            <a:r>
              <a:rPr lang="en-US" sz="1000" b="1" i="1" dirty="0">
                <a:solidFill>
                  <a:schemeClr val="accent6"/>
                </a:solidFill>
                <a:ea typeface="Noteworthy Light" panose="02000400000000000000" pitchFamily="2" charset="77"/>
              </a:rPr>
              <a:t>*</a:t>
            </a:r>
            <a:r>
              <a:rPr lang="en-US" sz="1000" b="1" i="1" dirty="0">
                <a:ea typeface="Noteworthy Light" panose="02000400000000000000" pitchFamily="2" charset="77"/>
              </a:rPr>
              <a:t> </a:t>
            </a:r>
          </a:p>
        </p:txBody>
      </p:sp>
      <p:sp>
        <p:nvSpPr>
          <p:cNvPr id="3" name="TextBox 2">
            <a:extLst>
              <a:ext uri="{FF2B5EF4-FFF2-40B4-BE49-F238E27FC236}">
                <a16:creationId xmlns:a16="http://schemas.microsoft.com/office/drawing/2014/main" id="{31D219E7-B617-0A44-99A3-7334563E3B2D}"/>
              </a:ext>
            </a:extLst>
          </p:cNvPr>
          <p:cNvSpPr txBox="1"/>
          <p:nvPr/>
        </p:nvSpPr>
        <p:spPr>
          <a:xfrm>
            <a:off x="689371" y="1407292"/>
            <a:ext cx="5479257" cy="7325082"/>
          </a:xfrm>
          <a:prstGeom prst="rect">
            <a:avLst/>
          </a:prstGeom>
          <a:noFill/>
        </p:spPr>
        <p:txBody>
          <a:bodyPr wrap="none" rtlCol="0">
            <a:spAutoFit/>
          </a:bodyPr>
          <a:lstStyle/>
          <a:p>
            <a:pPr marL="285750" indent="-285750">
              <a:buFont typeface="Arial" panose="020B0604020202020204" pitchFamily="34" charset="0"/>
              <a:buChar char="•"/>
            </a:pPr>
            <a:r>
              <a:rPr lang="en-US" sz="1200" dirty="0"/>
              <a:t>Sunday, August 11 @ 11am - New Family Picnic (Blacktop)</a:t>
            </a:r>
          </a:p>
          <a:p>
            <a:pPr marL="285750" indent="-285750">
              <a:buFont typeface="Arial" panose="020B0604020202020204" pitchFamily="34" charset="0"/>
              <a:buChar char="•"/>
            </a:pPr>
            <a:r>
              <a:rPr lang="en-US" sz="1200" dirty="0"/>
              <a:t>Wednesday, August 14 @ 4pm - New Parent Orientation (MPR)</a:t>
            </a:r>
          </a:p>
          <a:p>
            <a:pPr marL="285750" indent="-285750">
              <a:buFont typeface="Arial" panose="020B0604020202020204" pitchFamily="34" charset="0"/>
              <a:buChar char="•"/>
            </a:pPr>
            <a:r>
              <a:rPr lang="en-US" sz="1200" dirty="0"/>
              <a:t>Wednesday, August 14 @ 5pm - Ice Cream Social/Class Lists (Blacktop)</a:t>
            </a:r>
          </a:p>
          <a:p>
            <a:pPr marL="285750" indent="-285750">
              <a:buFont typeface="Arial" panose="020B0604020202020204" pitchFamily="34" charset="0"/>
              <a:buChar char="•"/>
            </a:pPr>
            <a:r>
              <a:rPr lang="en-US" sz="1200" dirty="0"/>
              <a:t>Thursday, August 15 @ 8:15am - First Day/Welcome Back Coffee (MPR)</a:t>
            </a:r>
          </a:p>
          <a:p>
            <a:pPr marL="285750" indent="-285750">
              <a:buFont typeface="Arial" panose="020B0604020202020204" pitchFamily="34" charset="0"/>
              <a:buChar char="•"/>
            </a:pPr>
            <a:r>
              <a:rPr lang="en-US" sz="1200" dirty="0"/>
              <a:t>Wednesday, August 28 @ 12pm - Kinder/TK Playdate (Oak Meadow Park)</a:t>
            </a:r>
          </a:p>
          <a:p>
            <a:pPr marL="285750" indent="-285750">
              <a:buFont typeface="Arial" panose="020B0604020202020204" pitchFamily="34" charset="0"/>
              <a:buChar char="•"/>
            </a:pPr>
            <a:r>
              <a:rPr lang="en-US" sz="1200" dirty="0"/>
              <a:t>Thursday, August 29 @ 8:30am - Room Parent/Chair Meeting (MPR)</a:t>
            </a:r>
          </a:p>
          <a:p>
            <a:pPr marL="285750" indent="-285750">
              <a:buFont typeface="Arial" panose="020B0604020202020204" pitchFamily="34" charset="0"/>
              <a:buChar char="•"/>
            </a:pPr>
            <a:r>
              <a:rPr lang="en-US" sz="1200" dirty="0"/>
              <a:t>Thursday, August 29 @ 6pm - Back to School Night (Minimum Day)</a:t>
            </a:r>
          </a:p>
          <a:p>
            <a:pPr marL="285750" indent="-285750">
              <a:buFont typeface="Arial" panose="020B0604020202020204" pitchFamily="34" charset="0"/>
              <a:buChar char="•"/>
            </a:pPr>
            <a:r>
              <a:rPr lang="en-US" sz="1200" dirty="0"/>
              <a:t>Thursday, August 29 @ 8pm - New Family Wine Night (Enoteca)</a:t>
            </a:r>
          </a:p>
          <a:p>
            <a:pPr marL="285750" indent="-285750">
              <a:buFont typeface="Arial" panose="020B0604020202020204" pitchFamily="34" charset="0"/>
              <a:buChar char="•"/>
            </a:pPr>
            <a:r>
              <a:rPr lang="en-US" sz="1200" dirty="0"/>
              <a:t>Monday, September 2 - Labor Day (No School)</a:t>
            </a:r>
          </a:p>
          <a:p>
            <a:pPr marL="285750" indent="-285750">
              <a:buFont typeface="Arial" panose="020B0604020202020204" pitchFamily="34" charset="0"/>
              <a:buChar char="•"/>
            </a:pPr>
            <a:r>
              <a:rPr lang="en-US" sz="1200" dirty="0"/>
              <a:t>Wednesday, September 4 @ 12:30pm - 1st Grade Playdate (Oak Meadow)</a:t>
            </a:r>
          </a:p>
          <a:p>
            <a:pPr marL="285750" indent="-285750">
              <a:buFont typeface="Arial" panose="020B0604020202020204" pitchFamily="34" charset="0"/>
              <a:buChar char="•"/>
            </a:pPr>
            <a:r>
              <a:rPr lang="en-US" sz="1200" dirty="0"/>
              <a:t>Thursday, September 5 @ 8:30am – Project Cornerstone Kickoff Meeting (MPR)</a:t>
            </a:r>
          </a:p>
          <a:p>
            <a:pPr marL="285750" indent="-285750">
              <a:buFont typeface="Arial" panose="020B0604020202020204" pitchFamily="34" charset="0"/>
              <a:buChar char="•"/>
            </a:pPr>
            <a:r>
              <a:rPr lang="en-US" sz="1200" dirty="0"/>
              <a:t>Friday, September 6 @ 8:30am - H&amp;SC Meeting #1 (MPR)</a:t>
            </a:r>
          </a:p>
          <a:p>
            <a:pPr marL="285750" indent="-285750">
              <a:buFont typeface="Arial" panose="020B0604020202020204" pitchFamily="34" charset="0"/>
              <a:buChar char="•"/>
            </a:pPr>
            <a:r>
              <a:rPr lang="en-US" sz="1200" dirty="0"/>
              <a:t>Tuesday, September 10 - Grades of Green Begins</a:t>
            </a:r>
          </a:p>
          <a:p>
            <a:pPr marL="285750" indent="-285750">
              <a:buFont typeface="Arial" panose="020B0604020202020204" pitchFamily="34" charset="0"/>
              <a:buChar char="•"/>
            </a:pPr>
            <a:r>
              <a:rPr lang="en-US" sz="1200" dirty="0"/>
              <a:t>Wednesday, September 11 @ 12:30pm - 2nd Grade Playdate (Oak Meadow)</a:t>
            </a:r>
          </a:p>
          <a:p>
            <a:pPr marL="285750" indent="-285750">
              <a:buFont typeface="Arial" panose="020B0604020202020204" pitchFamily="34" charset="0"/>
              <a:buChar char="•"/>
            </a:pPr>
            <a:r>
              <a:rPr lang="en-US" sz="1200" dirty="0"/>
              <a:t>Saturday, September 14 - Men's Poker Party (Auction Party)</a:t>
            </a:r>
          </a:p>
          <a:p>
            <a:pPr marL="285750" indent="-285750">
              <a:buFont typeface="Arial" panose="020B0604020202020204" pitchFamily="34" charset="0"/>
              <a:buChar char="•"/>
            </a:pPr>
            <a:r>
              <a:rPr lang="en-US" sz="1200" dirty="0"/>
              <a:t>Wednesday, September 18 @ 12:30pm - 3rd Grade Playdate (Oak Meadow)</a:t>
            </a:r>
          </a:p>
          <a:p>
            <a:pPr marL="285750" indent="-285750">
              <a:buFont typeface="Arial" panose="020B0604020202020204" pitchFamily="34" charset="0"/>
              <a:buChar char="•"/>
            </a:pPr>
            <a:r>
              <a:rPr lang="en-US" sz="1200" dirty="0"/>
              <a:t>Thursday, September 19 @ 8:30am - Principal Chat #1 (MPR)</a:t>
            </a:r>
          </a:p>
          <a:p>
            <a:pPr marL="285750" indent="-285750">
              <a:buFont typeface="Arial" panose="020B0604020202020204" pitchFamily="34" charset="0"/>
              <a:buChar char="•"/>
            </a:pPr>
            <a:r>
              <a:rPr lang="en-US" sz="1200" dirty="0"/>
              <a:t>Thursday, September 19 - 4th Grade Bike Rodeo</a:t>
            </a:r>
          </a:p>
          <a:p>
            <a:pPr marL="285750" indent="-285750">
              <a:buFont typeface="Arial" panose="020B0604020202020204" pitchFamily="34" charset="0"/>
              <a:buChar char="•"/>
            </a:pPr>
            <a:r>
              <a:rPr lang="en-US" sz="1200" dirty="0"/>
              <a:t>Saturday, September 21 - Mamma Mia (Auction Party)</a:t>
            </a:r>
          </a:p>
          <a:p>
            <a:pPr marL="285750" indent="-285750">
              <a:buFont typeface="Arial" panose="020B0604020202020204" pitchFamily="34" charset="0"/>
              <a:buChar char="•"/>
            </a:pPr>
            <a:r>
              <a:rPr lang="en-US" sz="1200" dirty="0"/>
              <a:t>Monday, September 23 - 27 - Walk/Roll to School Week</a:t>
            </a:r>
          </a:p>
          <a:p>
            <a:pPr marL="285750" indent="-285750">
              <a:buFont typeface="Arial" panose="020B0604020202020204" pitchFamily="34" charset="0"/>
              <a:buChar char="•"/>
            </a:pPr>
            <a:r>
              <a:rPr lang="en-US" sz="1200" dirty="0"/>
              <a:t>Wednesday, September 25 @ 12:30pm - 4th Grade Playdate (Oak Meadow)</a:t>
            </a:r>
          </a:p>
          <a:p>
            <a:pPr marL="285750" indent="-285750">
              <a:buFont typeface="Arial" panose="020B0604020202020204" pitchFamily="34" charset="0"/>
              <a:buChar char="•"/>
            </a:pPr>
            <a:r>
              <a:rPr lang="en-US" sz="1200" dirty="0"/>
              <a:t>Friday, September 27 @ 5:30pm - Family Movie Night (Field)</a:t>
            </a:r>
          </a:p>
          <a:p>
            <a:pPr marL="285750" indent="-285750">
              <a:buFont typeface="Arial" panose="020B0604020202020204" pitchFamily="34" charset="0"/>
              <a:buChar char="•"/>
            </a:pPr>
            <a:r>
              <a:rPr lang="en-US" sz="1200" dirty="0"/>
              <a:t>Wednesday, October 2 @ 12:30pm - 5th Grade Playdate (Oak Meadow)</a:t>
            </a:r>
          </a:p>
          <a:p>
            <a:pPr marL="285750" indent="-285750">
              <a:buFont typeface="Arial" panose="020B0604020202020204" pitchFamily="34" charset="0"/>
              <a:buChar char="•"/>
            </a:pPr>
            <a:r>
              <a:rPr lang="en-US" sz="1200" dirty="0"/>
              <a:t>Friday, October 4 - Picture Day</a:t>
            </a:r>
          </a:p>
          <a:p>
            <a:pPr marL="285750" indent="-285750">
              <a:buFont typeface="Arial" panose="020B0604020202020204" pitchFamily="34" charset="0"/>
              <a:buChar char="•"/>
            </a:pPr>
            <a:r>
              <a:rPr lang="en-US" sz="1200" dirty="0"/>
              <a:t>Wednesday, October 9 - National Walk to School Day</a:t>
            </a:r>
          </a:p>
          <a:p>
            <a:pPr marL="285750" indent="-285750">
              <a:buFont typeface="Arial" panose="020B0604020202020204" pitchFamily="34" charset="0"/>
              <a:buChar char="•"/>
            </a:pPr>
            <a:r>
              <a:rPr lang="en-US" sz="1200" dirty="0"/>
              <a:t>Friday, October 11 @ 8:30am - H&amp;SC Meeting #2 (MPR)</a:t>
            </a:r>
          </a:p>
          <a:p>
            <a:pPr marL="285750" indent="-285750">
              <a:buFont typeface="Arial" panose="020B0604020202020204" pitchFamily="34" charset="0"/>
              <a:buChar char="•"/>
            </a:pPr>
            <a:r>
              <a:rPr lang="en-US" sz="1200" dirty="0"/>
              <a:t>Saturday, October 12 - Oktoberfest (Auction Party)</a:t>
            </a:r>
          </a:p>
          <a:p>
            <a:pPr marL="285750" indent="-285750">
              <a:buFont typeface="Arial" panose="020B0604020202020204" pitchFamily="34" charset="0"/>
              <a:buChar char="•"/>
            </a:pPr>
            <a:r>
              <a:rPr lang="en-US" sz="1200" dirty="0"/>
              <a:t>Wednesday, October 16 - Fun Run</a:t>
            </a:r>
          </a:p>
          <a:p>
            <a:pPr marL="285750" indent="-285750">
              <a:buFont typeface="Arial" panose="020B0604020202020204" pitchFamily="34" charset="0"/>
              <a:buChar char="•"/>
            </a:pPr>
            <a:r>
              <a:rPr lang="en-US" sz="1200" dirty="0"/>
              <a:t>Wednesday, October 16 - Champions of Math Begins</a:t>
            </a:r>
          </a:p>
          <a:p>
            <a:pPr marL="285750" indent="-285750">
              <a:buFont typeface="Arial" panose="020B0604020202020204" pitchFamily="34" charset="0"/>
              <a:buChar char="•"/>
            </a:pPr>
            <a:r>
              <a:rPr lang="en-US" sz="1200" dirty="0"/>
              <a:t>Wednesday, October 23 - Red Ribbon Week Begins</a:t>
            </a:r>
          </a:p>
          <a:p>
            <a:pPr marL="285750" indent="-285750">
              <a:buFont typeface="Arial" panose="020B0604020202020204" pitchFamily="34" charset="0"/>
              <a:buChar char="•"/>
            </a:pPr>
            <a:r>
              <a:rPr lang="en-US" sz="1200" dirty="0"/>
              <a:t>Wednesday, October 30 - Kindergarten/TK Pedestrian Safety (in class)</a:t>
            </a:r>
          </a:p>
          <a:p>
            <a:pPr marL="285750" indent="-285750">
              <a:buFont typeface="Arial" panose="020B0604020202020204" pitchFamily="34" charset="0"/>
              <a:buChar char="•"/>
            </a:pPr>
            <a:r>
              <a:rPr lang="en-US" sz="1200" dirty="0"/>
              <a:t>Thursday, October 31 @ 8:30am - Halloween Parade</a:t>
            </a:r>
          </a:p>
          <a:p>
            <a:pPr marL="285750" indent="-285750">
              <a:buFont typeface="Arial" panose="020B0604020202020204" pitchFamily="34" charset="0"/>
              <a:buChar char="•"/>
            </a:pPr>
            <a:r>
              <a:rPr lang="en-US" sz="1200" dirty="0"/>
              <a:t>Friday, November 1 @ 8:30am - H&amp;SC Meeting #3 (MPR)</a:t>
            </a:r>
          </a:p>
          <a:p>
            <a:pPr marL="285750" indent="-285750">
              <a:buFont typeface="Arial" panose="020B0604020202020204" pitchFamily="34" charset="0"/>
              <a:buChar char="•"/>
            </a:pPr>
            <a:r>
              <a:rPr lang="en-US" sz="1200" dirty="0"/>
              <a:t>Monday, November 4 - 8 - Conference Week (Minimum Day Schedule Observed)</a:t>
            </a:r>
          </a:p>
          <a:p>
            <a:pPr marL="285750" indent="-285750">
              <a:buFont typeface="Arial" panose="020B0604020202020204" pitchFamily="34" charset="0"/>
              <a:buChar char="•"/>
            </a:pPr>
            <a:r>
              <a:rPr lang="en-US" sz="1200" dirty="0"/>
              <a:t>Monday, November 11 - Veteran’s Day (No School)</a:t>
            </a:r>
          </a:p>
          <a:p>
            <a:pPr marL="285750" indent="-285750">
              <a:buFont typeface="Arial" panose="020B0604020202020204" pitchFamily="34" charset="0"/>
              <a:buChar char="•"/>
            </a:pPr>
            <a:r>
              <a:rPr lang="en-US" sz="1200" dirty="0"/>
              <a:t>Wednesday, November 13 - Scooter to School Day</a:t>
            </a:r>
          </a:p>
          <a:p>
            <a:pPr marL="285750" indent="-285750">
              <a:buFont typeface="Arial" panose="020B0604020202020204" pitchFamily="34" charset="0"/>
              <a:buChar char="•"/>
            </a:pPr>
            <a:r>
              <a:rPr lang="en-US" sz="1200" dirty="0"/>
              <a:t>Monday, November 25 - 29 - Thanksgiving Recess (no school)</a:t>
            </a:r>
          </a:p>
          <a:p>
            <a:endParaRPr lang="en-US" sz="1400" dirty="0"/>
          </a:p>
        </p:txBody>
      </p:sp>
    </p:spTree>
    <p:extLst>
      <p:ext uri="{BB962C8B-B14F-4D97-AF65-F5344CB8AC3E}">
        <p14:creationId xmlns:p14="http://schemas.microsoft.com/office/powerpoint/2010/main" val="907582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ECEC636-9F5C-4A3C-B22A-7D545372EC49}"/>
              </a:ext>
            </a:extLst>
          </p:cNvPr>
          <p:cNvSpPr/>
          <p:nvPr/>
        </p:nvSpPr>
        <p:spPr>
          <a:xfrm>
            <a:off x="242444" y="662114"/>
            <a:ext cx="2966582" cy="646331"/>
          </a:xfrm>
          <a:prstGeom prst="rect">
            <a:avLst/>
          </a:prstGeom>
        </p:spPr>
        <p:txBody>
          <a:bodyPr wrap="square">
            <a:spAutoFit/>
          </a:bodyPr>
          <a:lstStyle/>
          <a:p>
            <a:r>
              <a:rPr lang="en-US" sz="2000" b="1" dirty="0">
                <a:solidFill>
                  <a:schemeClr val="accent6"/>
                </a:solidFill>
              </a:rPr>
              <a:t>2019 - 2020 H&amp;SC Events </a:t>
            </a:r>
          </a:p>
          <a:p>
            <a:r>
              <a:rPr lang="en-US" sz="1600" b="1" i="1" dirty="0">
                <a:solidFill>
                  <a:schemeClr val="accent6"/>
                </a:solidFill>
              </a:rPr>
              <a:t>(Dec – Jun)</a:t>
            </a:r>
            <a:endParaRPr lang="en-US" sz="1600" i="1" dirty="0">
              <a:solidFill>
                <a:schemeClr val="accent6"/>
              </a:solidFill>
            </a:endParaRPr>
          </a:p>
        </p:txBody>
      </p:sp>
      <p:sp>
        <p:nvSpPr>
          <p:cNvPr id="2" name="Slide Number Placeholder 1">
            <a:extLst>
              <a:ext uri="{FF2B5EF4-FFF2-40B4-BE49-F238E27FC236}">
                <a16:creationId xmlns:a16="http://schemas.microsoft.com/office/drawing/2014/main" id="{3C48CDA8-274A-41AC-B78A-5BAA4338575B}"/>
              </a:ext>
            </a:extLst>
          </p:cNvPr>
          <p:cNvSpPr>
            <a:spLocks noGrp="1"/>
          </p:cNvSpPr>
          <p:nvPr>
            <p:ph type="sldNum" sz="quarter" idx="12"/>
          </p:nvPr>
        </p:nvSpPr>
        <p:spPr/>
        <p:txBody>
          <a:bodyPr/>
          <a:lstStyle/>
          <a:p>
            <a:fld id="{265F85E6-D96B-4630-B334-322515CDC5EB}" type="slidenum">
              <a:rPr lang="en-US" smtClean="0"/>
              <a:t>11</a:t>
            </a:fld>
            <a:endParaRPr lang="en-US"/>
          </a:p>
        </p:txBody>
      </p:sp>
      <p:pic>
        <p:nvPicPr>
          <p:cNvPr id="6" name="Picture 5">
            <a:extLst>
              <a:ext uri="{FF2B5EF4-FFF2-40B4-BE49-F238E27FC236}">
                <a16:creationId xmlns:a16="http://schemas.microsoft.com/office/drawing/2014/main" id="{E827057D-2725-40C1-A325-0C52CC4C2249}"/>
              </a:ext>
            </a:extLst>
          </p:cNvPr>
          <p:cNvPicPr>
            <a:picLocks noChangeAspect="1"/>
          </p:cNvPicPr>
          <p:nvPr/>
        </p:nvPicPr>
        <p:blipFill>
          <a:blip r:embed="rId2"/>
          <a:stretch>
            <a:fillRect/>
          </a:stretch>
        </p:blipFill>
        <p:spPr>
          <a:xfrm>
            <a:off x="2302484" y="-119730"/>
            <a:ext cx="2253031" cy="1859645"/>
          </a:xfrm>
          <a:prstGeom prst="rect">
            <a:avLst/>
          </a:prstGeom>
        </p:spPr>
      </p:pic>
      <p:sp>
        <p:nvSpPr>
          <p:cNvPr id="9" name="Subtitle 2">
            <a:extLst>
              <a:ext uri="{FF2B5EF4-FFF2-40B4-BE49-F238E27FC236}">
                <a16:creationId xmlns:a16="http://schemas.microsoft.com/office/drawing/2014/main" id="{CB75083B-22EE-414B-A3EA-2268489561D2}"/>
              </a:ext>
            </a:extLst>
          </p:cNvPr>
          <p:cNvSpPr txBox="1">
            <a:spLocks/>
          </p:cNvSpPr>
          <p:nvPr/>
        </p:nvSpPr>
        <p:spPr>
          <a:xfrm>
            <a:off x="471487" y="1731663"/>
            <a:ext cx="6626790" cy="6743473"/>
          </a:xfrm>
          <a:prstGeom prst="rect">
            <a:avLst/>
          </a:prstGeom>
        </p:spPr>
        <p:txBody>
          <a:bodyPr>
            <a:normAutofit fontScale="40000" lnSpcReduction="20000"/>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marL="285750" indent="-285750">
              <a:buFont typeface="Arial" panose="020B0604020202020204" pitchFamily="34" charset="0"/>
              <a:buChar char="•"/>
            </a:pPr>
            <a:r>
              <a:rPr lang="en-US" sz="3200" dirty="0"/>
              <a:t>Wednesday, December 18 - Staff Appreciation Luncheon</a:t>
            </a:r>
          </a:p>
          <a:p>
            <a:pPr marL="285750" indent="-285750">
              <a:buFont typeface="Arial" panose="020B0604020202020204" pitchFamily="34" charset="0"/>
              <a:buChar char="•"/>
            </a:pPr>
            <a:r>
              <a:rPr lang="en-US" sz="3200" dirty="0"/>
              <a:t>Friday, December 20 - January 3 - Winter Recess (no school)</a:t>
            </a:r>
            <a:endParaRPr lang="en-US" sz="3000" dirty="0"/>
          </a:p>
          <a:p>
            <a:pPr marL="285750" indent="-285750">
              <a:buFont typeface="Arial" panose="020B0604020202020204" pitchFamily="34" charset="0"/>
              <a:buChar char="•"/>
            </a:pPr>
            <a:r>
              <a:rPr lang="en-US" sz="3000" dirty="0"/>
              <a:t>Tuesday, January 14 @ 8:30am - Principal Chat #2</a:t>
            </a:r>
          </a:p>
          <a:p>
            <a:pPr marL="285750" indent="-285750">
              <a:buFont typeface="Arial" panose="020B0604020202020204" pitchFamily="34" charset="0"/>
              <a:buChar char="•"/>
            </a:pPr>
            <a:r>
              <a:rPr lang="en-US" sz="3000" dirty="0"/>
              <a:t>Monday, January 20 - MLK Day (No School)</a:t>
            </a:r>
          </a:p>
          <a:p>
            <a:pPr marL="285750" indent="-285750">
              <a:buFont typeface="Arial" panose="020B0604020202020204" pitchFamily="34" charset="0"/>
              <a:buChar char="•"/>
            </a:pPr>
            <a:r>
              <a:rPr lang="en-US" sz="3000" dirty="0"/>
              <a:t>Wednesday, January 29 @ 8:30am - New Parent Orientation #2</a:t>
            </a:r>
          </a:p>
          <a:p>
            <a:pPr marL="285750" indent="-285750">
              <a:buFont typeface="Arial" panose="020B0604020202020204" pitchFamily="34" charset="0"/>
              <a:buChar char="•"/>
            </a:pPr>
            <a:r>
              <a:rPr lang="en-US" sz="3000" dirty="0"/>
              <a:t>Friday, February 7 @ 8:30am - H&amp;SC Meeting #4 (MPR)</a:t>
            </a:r>
          </a:p>
          <a:p>
            <a:pPr marL="285750" indent="-285750">
              <a:buFont typeface="Arial" panose="020B0604020202020204" pitchFamily="34" charset="0"/>
              <a:buChar char="•"/>
            </a:pPr>
            <a:r>
              <a:rPr lang="en-US" sz="3000" dirty="0"/>
              <a:t>Tuesday, February 11 @ 5pm - Family Bingo Night (MPR)</a:t>
            </a:r>
          </a:p>
          <a:p>
            <a:pPr marL="285750" indent="-285750">
              <a:buFont typeface="Arial" panose="020B0604020202020204" pitchFamily="34" charset="0"/>
              <a:buChar char="•"/>
            </a:pPr>
            <a:r>
              <a:rPr lang="en-US" sz="3000" dirty="0"/>
              <a:t>Wednesday, February 12 - Carpool to School Day</a:t>
            </a:r>
          </a:p>
          <a:p>
            <a:pPr marL="285750" indent="-285750">
              <a:buFont typeface="Arial" panose="020B0604020202020204" pitchFamily="34" charset="0"/>
              <a:buChar char="•"/>
            </a:pPr>
            <a:r>
              <a:rPr lang="en-US" sz="3000" dirty="0"/>
              <a:t>Monday, February 17 - 21 - February Recess (no school)</a:t>
            </a:r>
          </a:p>
          <a:p>
            <a:pPr marL="285750" indent="-285750">
              <a:buFont typeface="Arial" panose="020B0604020202020204" pitchFamily="34" charset="0"/>
              <a:buChar char="•"/>
            </a:pPr>
            <a:r>
              <a:rPr lang="en-US" sz="3000" dirty="0"/>
              <a:t>Monday, March 2 - 6 - Conference Week (Minimum Day Schedule Observed)</a:t>
            </a:r>
          </a:p>
          <a:p>
            <a:pPr marL="285750" indent="-285750">
              <a:buFont typeface="Arial" panose="020B0604020202020204" pitchFamily="34" charset="0"/>
              <a:buChar char="•"/>
            </a:pPr>
            <a:r>
              <a:rPr lang="en-US" sz="3000" dirty="0"/>
              <a:t>Wednesday, March 11 - Crossing Guard Appreciation Day</a:t>
            </a:r>
          </a:p>
          <a:p>
            <a:pPr marL="285750" indent="-285750">
              <a:buFont typeface="Arial" panose="020B0604020202020204" pitchFamily="34" charset="0"/>
              <a:buChar char="•"/>
            </a:pPr>
            <a:r>
              <a:rPr lang="en-US" sz="3000" dirty="0"/>
              <a:t>Friday, March 13 @ 8:30am - H&amp;SC Meeting #5 (MPR)</a:t>
            </a:r>
          </a:p>
          <a:p>
            <a:pPr marL="285750" indent="-285750">
              <a:buFont typeface="Arial" panose="020B0604020202020204" pitchFamily="34" charset="0"/>
              <a:buChar char="•"/>
            </a:pPr>
            <a:r>
              <a:rPr lang="en-US" sz="3000" dirty="0"/>
              <a:t>Tuesday, March 17 @ 5pm - Family Math Night (MPR)</a:t>
            </a:r>
          </a:p>
          <a:p>
            <a:pPr marL="285750" indent="-285750">
              <a:buFont typeface="Arial" panose="020B0604020202020204" pitchFamily="34" charset="0"/>
              <a:buChar char="•"/>
            </a:pPr>
            <a:r>
              <a:rPr lang="en-US" sz="3000" dirty="0"/>
              <a:t>Thursday, March 19 - Mom's Night Out</a:t>
            </a:r>
          </a:p>
          <a:p>
            <a:pPr marL="285750" indent="-285750">
              <a:buFont typeface="Arial" panose="020B0604020202020204" pitchFamily="34" charset="0"/>
              <a:buChar char="•"/>
            </a:pPr>
            <a:r>
              <a:rPr lang="en-US" sz="3000" dirty="0"/>
              <a:t>Thursday, March 26 - Author's Day</a:t>
            </a:r>
          </a:p>
          <a:p>
            <a:pPr marL="285750" indent="-285750">
              <a:buFont typeface="Arial" panose="020B0604020202020204" pitchFamily="34" charset="0"/>
              <a:buChar char="•"/>
            </a:pPr>
            <a:r>
              <a:rPr lang="en-US" sz="3000" dirty="0"/>
              <a:t>Friday, April 3 @ 8:30am - H&amp;SC Meeting #6 (location TBD)</a:t>
            </a:r>
          </a:p>
          <a:p>
            <a:pPr marL="285750" indent="-285750">
              <a:buFont typeface="Arial" panose="020B0604020202020204" pitchFamily="34" charset="0"/>
              <a:buChar char="•"/>
            </a:pPr>
            <a:r>
              <a:rPr lang="en-US" sz="3000" dirty="0"/>
              <a:t>Monday, April 6 - 10 - Spring Recess (no school)</a:t>
            </a:r>
          </a:p>
          <a:p>
            <a:pPr marL="285750" indent="-285750">
              <a:buFont typeface="Arial" panose="020B0604020202020204" pitchFamily="34" charset="0"/>
              <a:buChar char="•"/>
            </a:pPr>
            <a:r>
              <a:rPr lang="en-US" sz="3000" dirty="0"/>
              <a:t>Wednesday, April 22 - Admin Appreciation Day</a:t>
            </a:r>
          </a:p>
          <a:p>
            <a:pPr marL="285750" indent="-285750">
              <a:buFont typeface="Arial" panose="020B0604020202020204" pitchFamily="34" charset="0"/>
              <a:buChar char="•"/>
            </a:pPr>
            <a:r>
              <a:rPr lang="en-US" sz="3000" dirty="0"/>
              <a:t>Thursday, April 23 - Science Fair Night</a:t>
            </a:r>
          </a:p>
          <a:p>
            <a:pPr marL="285750" indent="-285750">
              <a:buFont typeface="Arial" panose="020B0604020202020204" pitchFamily="34" charset="0"/>
              <a:buChar char="•"/>
            </a:pPr>
            <a:r>
              <a:rPr lang="en-US" sz="3000" dirty="0"/>
              <a:t>Saturday, April 25 - Cool Cat Auction</a:t>
            </a:r>
          </a:p>
          <a:p>
            <a:pPr marL="285750" indent="-285750">
              <a:buFont typeface="Arial" panose="020B0604020202020204" pitchFamily="34" charset="0"/>
              <a:buChar char="•"/>
            </a:pPr>
            <a:r>
              <a:rPr lang="en-US" sz="3000" dirty="0"/>
              <a:t>Thursday, May 7 - National Bike to School Day</a:t>
            </a:r>
          </a:p>
          <a:p>
            <a:pPr marL="285750" indent="-285750">
              <a:buFont typeface="Arial" panose="020B0604020202020204" pitchFamily="34" charset="0"/>
              <a:buChar char="•"/>
            </a:pPr>
            <a:r>
              <a:rPr lang="en-US" sz="3000" dirty="0"/>
              <a:t>Wednesday, May 20 - Staff Appreciation Luncheon</a:t>
            </a:r>
          </a:p>
          <a:p>
            <a:pPr marL="285750" indent="-285750">
              <a:buFont typeface="Arial" panose="020B0604020202020204" pitchFamily="34" charset="0"/>
              <a:buChar char="•"/>
            </a:pPr>
            <a:r>
              <a:rPr lang="en-US" sz="3000" dirty="0"/>
              <a:t>Friday, May 29 @ 8:30am - H&amp;SC Meeting #7 (MPR)</a:t>
            </a:r>
          </a:p>
          <a:p>
            <a:pPr marL="285750" indent="-285750">
              <a:buFont typeface="Arial" panose="020B0604020202020204" pitchFamily="34" charset="0"/>
              <a:buChar char="•"/>
            </a:pPr>
            <a:r>
              <a:rPr lang="en-US" sz="3000" dirty="0"/>
              <a:t>Friday, May 29 - Carnival</a:t>
            </a:r>
          </a:p>
          <a:p>
            <a:pPr marL="285750" indent="-285750">
              <a:buFont typeface="Arial" panose="020B0604020202020204" pitchFamily="34" charset="0"/>
              <a:buChar char="•"/>
            </a:pPr>
            <a:r>
              <a:rPr lang="en-US" sz="3000" dirty="0"/>
              <a:t>Tuesday, June 2 - 5th Grade Party</a:t>
            </a:r>
          </a:p>
          <a:p>
            <a:pPr marL="285750" indent="-285750">
              <a:buFont typeface="Arial" panose="020B0604020202020204" pitchFamily="34" charset="0"/>
              <a:buChar char="•"/>
            </a:pPr>
            <a:r>
              <a:rPr lang="en-US" sz="3000" dirty="0"/>
              <a:t>Thursday, June 4 - Last Day of School/ 5th Grade Graduation</a:t>
            </a:r>
          </a:p>
          <a:p>
            <a:pPr marL="285750" indent="-285750">
              <a:buFont typeface="Arial" panose="020B0604020202020204" pitchFamily="34" charset="0"/>
              <a:buChar char="•"/>
            </a:pPr>
            <a:endParaRPr lang="en-US" sz="3500" dirty="0"/>
          </a:p>
          <a:p>
            <a:pPr>
              <a:tabLst>
                <a:tab pos="3531890" algn="l"/>
              </a:tabLst>
            </a:pPr>
            <a:r>
              <a:rPr lang="en-US" sz="3400" dirty="0">
                <a:solidFill>
                  <a:schemeClr val="accent6"/>
                </a:solidFill>
                <a:latin typeface="Noteworthy Light" panose="02000400000000000000" pitchFamily="2" charset="77"/>
                <a:ea typeface="Noteworthy Light" panose="02000400000000000000" pitchFamily="2" charset="77"/>
              </a:rPr>
              <a:t> </a:t>
            </a:r>
            <a:endParaRPr lang="en-US" sz="1400" dirty="0">
              <a:latin typeface="Noteworthy Light" panose="02000400000000000000" pitchFamily="2" charset="77"/>
              <a:ea typeface="Noteworthy Light" panose="02000400000000000000" pitchFamily="2" charset="77"/>
            </a:endParaRPr>
          </a:p>
        </p:txBody>
      </p:sp>
      <p:sp>
        <p:nvSpPr>
          <p:cNvPr id="3" name="TextBox 2">
            <a:extLst>
              <a:ext uri="{FF2B5EF4-FFF2-40B4-BE49-F238E27FC236}">
                <a16:creationId xmlns:a16="http://schemas.microsoft.com/office/drawing/2014/main" id="{E8D913A6-3A6E-9E4D-8C76-C772456F4BF6}"/>
              </a:ext>
            </a:extLst>
          </p:cNvPr>
          <p:cNvSpPr txBox="1"/>
          <p:nvPr/>
        </p:nvSpPr>
        <p:spPr>
          <a:xfrm>
            <a:off x="658099" y="8479716"/>
            <a:ext cx="5915026" cy="276999"/>
          </a:xfrm>
          <a:prstGeom prst="rect">
            <a:avLst/>
          </a:prstGeom>
          <a:noFill/>
        </p:spPr>
        <p:txBody>
          <a:bodyPr wrap="square" rtlCol="0">
            <a:spAutoFit/>
          </a:bodyPr>
          <a:lstStyle/>
          <a:p>
            <a:r>
              <a:rPr lang="en-US" sz="1200" b="1" i="1" dirty="0">
                <a:solidFill>
                  <a:schemeClr val="accent6">
                    <a:lumMod val="75000"/>
                  </a:schemeClr>
                </a:solidFill>
              </a:rPr>
              <a:t>*</a:t>
            </a:r>
            <a:r>
              <a:rPr lang="en-US" sz="1200" b="1" i="1" dirty="0"/>
              <a:t>Dates and times might change.  Please visit</a:t>
            </a:r>
            <a:r>
              <a:rPr lang="en-US" sz="1200" b="1" i="1" dirty="0">
                <a:solidFill>
                  <a:schemeClr val="accent6">
                    <a:lumMod val="75000"/>
                  </a:schemeClr>
                </a:solidFill>
              </a:rPr>
              <a:t> </a:t>
            </a:r>
            <a:r>
              <a:rPr lang="en-US" sz="1200" b="1" i="1" dirty="0" err="1">
                <a:solidFill>
                  <a:schemeClr val="accent6">
                    <a:lumMod val="75000"/>
                  </a:schemeClr>
                </a:solidFill>
              </a:rPr>
              <a:t>DavesAveHSC.org</a:t>
            </a:r>
            <a:r>
              <a:rPr lang="en-US" sz="1200" b="1" i="1" dirty="0">
                <a:solidFill>
                  <a:schemeClr val="accent6">
                    <a:lumMod val="75000"/>
                  </a:schemeClr>
                </a:solidFill>
              </a:rPr>
              <a:t> </a:t>
            </a:r>
            <a:r>
              <a:rPr lang="en-US" sz="1200" b="1" i="1" dirty="0"/>
              <a:t>for information.</a:t>
            </a:r>
            <a:r>
              <a:rPr lang="en-US" sz="1200" b="1" i="1" dirty="0">
                <a:solidFill>
                  <a:schemeClr val="accent6">
                    <a:lumMod val="75000"/>
                  </a:schemeClr>
                </a:solidFill>
              </a:rPr>
              <a:t>*</a:t>
            </a:r>
          </a:p>
        </p:txBody>
      </p:sp>
    </p:spTree>
    <p:extLst>
      <p:ext uri="{BB962C8B-B14F-4D97-AF65-F5344CB8AC3E}">
        <p14:creationId xmlns:p14="http://schemas.microsoft.com/office/powerpoint/2010/main" val="41033171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DE03EE17-8EE9-43A3-AB76-64131C7DEE5E}"/>
              </a:ext>
            </a:extLst>
          </p:cNvPr>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5" name="Rectangle 4">
            <a:extLst>
              <a:ext uri="{FF2B5EF4-FFF2-40B4-BE49-F238E27FC236}">
                <a16:creationId xmlns:a16="http://schemas.microsoft.com/office/drawing/2014/main" id="{8DE2F193-DB30-4BE9-B9EA-9BBCC89AD13A}"/>
              </a:ext>
            </a:extLst>
          </p:cNvPr>
          <p:cNvSpPr/>
          <p:nvPr/>
        </p:nvSpPr>
        <p:spPr>
          <a:xfrm>
            <a:off x="246490" y="987378"/>
            <a:ext cx="3103735" cy="400110"/>
          </a:xfrm>
          <a:prstGeom prst="rect">
            <a:avLst/>
          </a:prstGeom>
        </p:spPr>
        <p:txBody>
          <a:bodyPr wrap="none">
            <a:spAutoFit/>
          </a:bodyPr>
          <a:lstStyle/>
          <a:p>
            <a:r>
              <a:rPr lang="en-US" sz="2000" b="1" dirty="0">
                <a:solidFill>
                  <a:schemeClr val="accent6"/>
                </a:solidFill>
              </a:rPr>
              <a:t>2019/2020 School Calendar</a:t>
            </a:r>
            <a:endParaRPr lang="en-US" sz="2000" dirty="0">
              <a:solidFill>
                <a:schemeClr val="accent6"/>
              </a:solidFill>
            </a:endParaRPr>
          </a:p>
        </p:txBody>
      </p:sp>
      <p:sp>
        <p:nvSpPr>
          <p:cNvPr id="6" name="Slide Number Placeholder 5">
            <a:extLst>
              <a:ext uri="{FF2B5EF4-FFF2-40B4-BE49-F238E27FC236}">
                <a16:creationId xmlns:a16="http://schemas.microsoft.com/office/drawing/2014/main" id="{C3E70457-7C24-4DF5-9763-CB0E180F7C7A}"/>
              </a:ext>
            </a:extLst>
          </p:cNvPr>
          <p:cNvSpPr>
            <a:spLocks noGrp="1"/>
          </p:cNvSpPr>
          <p:nvPr>
            <p:ph type="sldNum" sz="quarter" idx="12"/>
          </p:nvPr>
        </p:nvSpPr>
        <p:spPr/>
        <p:txBody>
          <a:bodyPr/>
          <a:lstStyle/>
          <a:p>
            <a:fld id="{265F85E6-D96B-4630-B334-322515CDC5EB}" type="slidenum">
              <a:rPr lang="en-US" smtClean="0"/>
              <a:t>12</a:t>
            </a:fld>
            <a:endParaRPr lang="en-US"/>
          </a:p>
        </p:txBody>
      </p:sp>
      <p:sp>
        <p:nvSpPr>
          <p:cNvPr id="7" name="Rectangle 6">
            <a:extLst>
              <a:ext uri="{FF2B5EF4-FFF2-40B4-BE49-F238E27FC236}">
                <a16:creationId xmlns:a16="http://schemas.microsoft.com/office/drawing/2014/main" id="{1FA00BB8-2AE2-4A7E-90B3-1EC9FA417680}"/>
              </a:ext>
            </a:extLst>
          </p:cNvPr>
          <p:cNvSpPr/>
          <p:nvPr/>
        </p:nvSpPr>
        <p:spPr>
          <a:xfrm>
            <a:off x="6449352" y="8124404"/>
            <a:ext cx="210393" cy="882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F7D2843-8729-4B26-AC26-9078C53C25FE}"/>
              </a:ext>
            </a:extLst>
          </p:cNvPr>
          <p:cNvSpPr/>
          <p:nvPr/>
        </p:nvSpPr>
        <p:spPr>
          <a:xfrm>
            <a:off x="93058" y="8124404"/>
            <a:ext cx="210393" cy="8829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E2B25D1-8D6B-034A-A1F2-3256991B74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58" y="1387487"/>
            <a:ext cx="6764942" cy="7956537"/>
          </a:xfrm>
          <a:prstGeom prst="rect">
            <a:avLst/>
          </a:prstGeom>
        </p:spPr>
      </p:pic>
    </p:spTree>
    <p:extLst>
      <p:ext uri="{BB962C8B-B14F-4D97-AF65-F5344CB8AC3E}">
        <p14:creationId xmlns:p14="http://schemas.microsoft.com/office/powerpoint/2010/main" val="3873211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756" y="1848386"/>
            <a:ext cx="5369668" cy="5786199"/>
          </a:xfrm>
          <a:prstGeom prst="rect">
            <a:avLst/>
          </a:prstGeom>
          <a:noFill/>
        </p:spPr>
        <p:txBody>
          <a:bodyPr wrap="square" rtlCol="0">
            <a:spAutoFit/>
          </a:bodyPr>
          <a:lstStyle/>
          <a:p>
            <a:pPr algn="ctr"/>
            <a:r>
              <a:rPr lang="en-US" b="1" dirty="0"/>
              <a:t>Please note: </a:t>
            </a:r>
            <a:r>
              <a:rPr lang="en-US" dirty="0"/>
              <a:t>Campus opens to all students at 8:00 A.M.</a:t>
            </a:r>
          </a:p>
          <a:p>
            <a:pPr algn="ctr"/>
            <a:r>
              <a:rPr lang="en-US" b="1" dirty="0"/>
              <a:t>School Office Hours:  </a:t>
            </a:r>
            <a:r>
              <a:rPr lang="en-US" dirty="0"/>
              <a:t>7:30 A.M. – 3:30 P.M.</a:t>
            </a:r>
          </a:p>
          <a:p>
            <a:endParaRPr lang="en-US" dirty="0"/>
          </a:p>
          <a:p>
            <a:pPr algn="ctr"/>
            <a:r>
              <a:rPr lang="en-US" sz="2400" b="1" u="sng" dirty="0"/>
              <a:t>Kindergarten</a:t>
            </a:r>
          </a:p>
          <a:p>
            <a:pPr algn="ctr"/>
            <a:r>
              <a:rPr lang="en-US" dirty="0"/>
              <a:t>Early Bird	     8:10 – 11:30</a:t>
            </a:r>
          </a:p>
          <a:p>
            <a:pPr algn="ctr"/>
            <a:r>
              <a:rPr lang="en-US" dirty="0"/>
              <a:t>Late Bird    9:30  –  1:30</a:t>
            </a:r>
          </a:p>
          <a:p>
            <a:pPr algn="ctr"/>
            <a:r>
              <a:rPr lang="en-US" sz="2000" b="1" dirty="0"/>
              <a:t>(</a:t>
            </a:r>
            <a:r>
              <a:rPr lang="en-US" sz="2000" b="1" u="sng" dirty="0"/>
              <a:t>Wednesday</a:t>
            </a:r>
            <a:r>
              <a:rPr lang="en-US" sz="2000" b="1" dirty="0"/>
              <a:t> all Kindergarten 8:10 – 11:30)</a:t>
            </a:r>
          </a:p>
          <a:p>
            <a:pPr algn="ctr"/>
            <a:endParaRPr lang="en-US" dirty="0"/>
          </a:p>
          <a:p>
            <a:pPr algn="ctr"/>
            <a:r>
              <a:rPr lang="en-US" sz="2400" b="1" u="sng" dirty="0"/>
              <a:t>Grades  1 – 3</a:t>
            </a:r>
          </a:p>
          <a:p>
            <a:pPr algn="ctr"/>
            <a:r>
              <a:rPr lang="en-US" sz="2000" b="1" dirty="0"/>
              <a:t>8:15 – 2:33 School Day</a:t>
            </a:r>
          </a:p>
          <a:p>
            <a:pPr algn="ctr"/>
            <a:r>
              <a:rPr lang="en-US" dirty="0"/>
              <a:t>Primary Grade Recess     10:10 – 10:30</a:t>
            </a:r>
          </a:p>
          <a:p>
            <a:pPr algn="ctr"/>
            <a:r>
              <a:rPr lang="en-US" dirty="0"/>
              <a:t>Primary Grade Lunch     12:00 – 12:40</a:t>
            </a:r>
          </a:p>
          <a:p>
            <a:pPr algn="ctr"/>
            <a:r>
              <a:rPr lang="en-US" sz="2000" b="1" dirty="0"/>
              <a:t>(Primary Grade </a:t>
            </a:r>
            <a:r>
              <a:rPr lang="en-US" sz="2000" b="1" u="sng" dirty="0"/>
              <a:t>Wednesday</a:t>
            </a:r>
            <a:r>
              <a:rPr lang="en-US" sz="2000" b="1" dirty="0"/>
              <a:t>  8:15 – 12:10)</a:t>
            </a:r>
          </a:p>
          <a:p>
            <a:pPr algn="ctr"/>
            <a:endParaRPr lang="en-US" dirty="0"/>
          </a:p>
          <a:p>
            <a:pPr algn="ctr"/>
            <a:r>
              <a:rPr lang="en-US" sz="2400" b="1" u="sng" dirty="0"/>
              <a:t>Grades 4 – 5 </a:t>
            </a:r>
          </a:p>
          <a:p>
            <a:pPr algn="ctr"/>
            <a:r>
              <a:rPr lang="en-US" sz="2000" b="1" dirty="0"/>
              <a:t>8:15 – 2:38 School Day</a:t>
            </a:r>
          </a:p>
          <a:p>
            <a:pPr algn="ctr"/>
            <a:r>
              <a:rPr lang="en-US" dirty="0"/>
              <a:t>Upper Grade Recess     10:10 – 10:30</a:t>
            </a:r>
          </a:p>
          <a:p>
            <a:pPr algn="ctr"/>
            <a:r>
              <a:rPr lang="en-US" dirty="0"/>
              <a:t>Upper Grade </a:t>
            </a:r>
            <a:r>
              <a:rPr lang="en-US"/>
              <a:t>Lunch     12:20 – 1:00</a:t>
            </a:r>
            <a:endParaRPr lang="en-US" dirty="0"/>
          </a:p>
          <a:p>
            <a:pPr algn="ctr"/>
            <a:r>
              <a:rPr lang="en-US" sz="2000" b="1" dirty="0"/>
              <a:t>(Upper Grade </a:t>
            </a:r>
            <a:r>
              <a:rPr lang="en-US" sz="2000" b="1" u="sng" dirty="0"/>
              <a:t>Wednesday</a:t>
            </a:r>
            <a:r>
              <a:rPr lang="en-US" sz="2000" b="1" dirty="0"/>
              <a:t>  8:15 – 12:15)</a:t>
            </a:r>
          </a:p>
        </p:txBody>
      </p:sp>
      <p:sp>
        <p:nvSpPr>
          <p:cNvPr id="5" name="Rectangle 4">
            <a:extLst>
              <a:ext uri="{FF2B5EF4-FFF2-40B4-BE49-F238E27FC236}">
                <a16:creationId xmlns:a16="http://schemas.microsoft.com/office/drawing/2014/main" id="{4ECEC636-9F5C-4A3C-B22A-7D545372EC49}"/>
              </a:ext>
            </a:extLst>
          </p:cNvPr>
          <p:cNvSpPr/>
          <p:nvPr/>
        </p:nvSpPr>
        <p:spPr>
          <a:xfrm>
            <a:off x="246490" y="987378"/>
            <a:ext cx="2257349" cy="400110"/>
          </a:xfrm>
          <a:prstGeom prst="rect">
            <a:avLst/>
          </a:prstGeom>
        </p:spPr>
        <p:txBody>
          <a:bodyPr wrap="none">
            <a:spAutoFit/>
          </a:bodyPr>
          <a:lstStyle/>
          <a:p>
            <a:r>
              <a:rPr lang="en-US" sz="2000" b="1" dirty="0">
                <a:solidFill>
                  <a:schemeClr val="accent6"/>
                </a:solidFill>
              </a:rPr>
              <a:t>Daily Bell Schedule </a:t>
            </a:r>
            <a:endParaRPr lang="en-US" sz="2000" dirty="0">
              <a:solidFill>
                <a:schemeClr val="accent6"/>
              </a:solidFill>
            </a:endParaRPr>
          </a:p>
        </p:txBody>
      </p:sp>
      <p:sp>
        <p:nvSpPr>
          <p:cNvPr id="2" name="Slide Number Placeholder 1">
            <a:extLst>
              <a:ext uri="{FF2B5EF4-FFF2-40B4-BE49-F238E27FC236}">
                <a16:creationId xmlns:a16="http://schemas.microsoft.com/office/drawing/2014/main" id="{3C48CDA8-274A-41AC-B78A-5BAA4338575B}"/>
              </a:ext>
            </a:extLst>
          </p:cNvPr>
          <p:cNvSpPr>
            <a:spLocks noGrp="1"/>
          </p:cNvSpPr>
          <p:nvPr>
            <p:ph type="sldNum" sz="quarter" idx="12"/>
          </p:nvPr>
        </p:nvSpPr>
        <p:spPr/>
        <p:txBody>
          <a:bodyPr/>
          <a:lstStyle/>
          <a:p>
            <a:fld id="{265F85E6-D96B-4630-B334-322515CDC5EB}" type="slidenum">
              <a:rPr lang="en-US" smtClean="0"/>
              <a:t>13</a:t>
            </a:fld>
            <a:endParaRPr lang="en-US"/>
          </a:p>
        </p:txBody>
      </p:sp>
      <p:sp>
        <p:nvSpPr>
          <p:cNvPr id="6" name="Footer Placeholder 9">
            <a:extLst>
              <a:ext uri="{FF2B5EF4-FFF2-40B4-BE49-F238E27FC236}">
                <a16:creationId xmlns:a16="http://schemas.microsoft.com/office/drawing/2014/main" id="{43C0A699-09AA-4B31-AF43-7514AB82F093}"/>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Tree>
    <p:extLst>
      <p:ext uri="{BB962C8B-B14F-4D97-AF65-F5344CB8AC3E}">
        <p14:creationId xmlns:p14="http://schemas.microsoft.com/office/powerpoint/2010/main" val="3469007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5AEE1-667E-4A62-ADD5-0BE8A5FAA21A}"/>
              </a:ext>
            </a:extLst>
          </p:cNvPr>
          <p:cNvSpPr/>
          <p:nvPr/>
        </p:nvSpPr>
        <p:spPr>
          <a:xfrm>
            <a:off x="246490" y="987378"/>
            <a:ext cx="2107180" cy="400110"/>
          </a:xfrm>
          <a:prstGeom prst="rect">
            <a:avLst/>
          </a:prstGeom>
        </p:spPr>
        <p:txBody>
          <a:bodyPr wrap="none">
            <a:spAutoFit/>
          </a:bodyPr>
          <a:lstStyle/>
          <a:p>
            <a:r>
              <a:rPr lang="en-US" sz="2000" b="1" dirty="0">
                <a:solidFill>
                  <a:schemeClr val="accent6"/>
                </a:solidFill>
              </a:rPr>
              <a:t>Volunteering Prep</a:t>
            </a:r>
            <a:endParaRPr lang="en-US" sz="2000" dirty="0">
              <a:solidFill>
                <a:schemeClr val="accent6"/>
              </a:solidFill>
            </a:endParaRPr>
          </a:p>
        </p:txBody>
      </p:sp>
      <p:sp>
        <p:nvSpPr>
          <p:cNvPr id="3" name="TextBox 2">
            <a:extLst>
              <a:ext uri="{FF2B5EF4-FFF2-40B4-BE49-F238E27FC236}">
                <a16:creationId xmlns:a16="http://schemas.microsoft.com/office/drawing/2014/main" id="{0699631C-E6B8-496E-9A8B-7C9C2CE56294}"/>
              </a:ext>
            </a:extLst>
          </p:cNvPr>
          <p:cNvSpPr txBox="1"/>
          <p:nvPr/>
        </p:nvSpPr>
        <p:spPr>
          <a:xfrm>
            <a:off x="246490" y="1681376"/>
            <a:ext cx="6172200" cy="4755148"/>
          </a:xfrm>
          <a:prstGeom prst="rect">
            <a:avLst/>
          </a:prstGeom>
          <a:noFill/>
        </p:spPr>
        <p:txBody>
          <a:bodyPr wrap="square" rtlCol="0">
            <a:spAutoFit/>
          </a:bodyPr>
          <a:lstStyle/>
          <a:p>
            <a:pPr marL="342900" indent="-342900">
              <a:buFont typeface="+mj-lt"/>
              <a:buAutoNum type="arabicPeriod"/>
            </a:pPr>
            <a:r>
              <a:rPr lang="en-US" sz="1600" b="1" dirty="0"/>
              <a:t>Tuberculosis Test Requirement</a:t>
            </a:r>
          </a:p>
          <a:p>
            <a:endParaRPr lang="en-US" sz="1000" dirty="0"/>
          </a:p>
          <a:p>
            <a:r>
              <a:rPr lang="en-US" sz="1400" dirty="0"/>
              <a:t>To satisfy California Education Code and Health and Safety Codes, all parents/guardians must have a completed adult TB test on file before they may chaperone fieldtrips or volunteer on Daves Avenue campus.  </a:t>
            </a:r>
          </a:p>
          <a:p>
            <a:endParaRPr lang="en-US" sz="1600" dirty="0">
              <a:solidFill>
                <a:srgbClr val="FF0000"/>
              </a:solidFill>
            </a:endParaRPr>
          </a:p>
          <a:p>
            <a:r>
              <a:rPr lang="en-US" sz="1400" b="1" u="sng" dirty="0"/>
              <a:t>Link to TB Risk Assessment Questionnaire</a:t>
            </a:r>
            <a:r>
              <a:rPr lang="en-US" sz="1400" b="1" dirty="0"/>
              <a:t>: </a:t>
            </a:r>
          </a:p>
          <a:p>
            <a:r>
              <a:rPr lang="en-US" sz="1400" i="1" dirty="0"/>
              <a:t>To be administered by a licensed health care provider </a:t>
            </a:r>
          </a:p>
          <a:p>
            <a:r>
              <a:rPr lang="en-US" sz="1400" dirty="0">
                <a:solidFill>
                  <a:srgbClr val="FF0000"/>
                </a:solidFill>
                <a:hlinkClick r:id="rId2"/>
              </a:rPr>
              <a:t>ctca.org/filelibrary/TB%20Risk%20Assessment_LACounty.pdf</a:t>
            </a:r>
            <a:endParaRPr lang="en-US" sz="1400" dirty="0">
              <a:solidFill>
                <a:srgbClr val="FF0000"/>
              </a:solidFill>
            </a:endParaRPr>
          </a:p>
          <a:p>
            <a:endParaRPr lang="en-US" sz="1400" dirty="0">
              <a:solidFill>
                <a:srgbClr val="FF0000"/>
              </a:solidFill>
            </a:endParaRPr>
          </a:p>
          <a:p>
            <a:r>
              <a:rPr lang="en-US" sz="1400" b="1" dirty="0"/>
              <a:t>** A copy of the form is also included on pages 14 &amp; 15 of this packet **</a:t>
            </a:r>
          </a:p>
          <a:p>
            <a:endParaRPr lang="en-US" sz="1600" dirty="0"/>
          </a:p>
          <a:p>
            <a:r>
              <a:rPr lang="en-US" sz="1400" dirty="0"/>
              <a:t>Please write-in your child’s name(s) at the top of the form. </a:t>
            </a:r>
          </a:p>
          <a:p>
            <a:endParaRPr lang="en-US" sz="1600" dirty="0">
              <a:solidFill>
                <a:srgbClr val="FF0000"/>
              </a:solidFill>
            </a:endParaRPr>
          </a:p>
          <a:p>
            <a:r>
              <a:rPr lang="en-US" sz="1400" b="1" u="sng" dirty="0"/>
              <a:t>Note</a:t>
            </a:r>
            <a:r>
              <a:rPr lang="en-US" sz="1400" dirty="0"/>
              <a:t>: Test results are good for 5 years.  </a:t>
            </a:r>
          </a:p>
          <a:p>
            <a:endParaRPr lang="en-US" sz="1400" dirty="0">
              <a:solidFill>
                <a:srgbClr val="FF0000"/>
              </a:solidFill>
            </a:endParaRPr>
          </a:p>
          <a:p>
            <a:r>
              <a:rPr lang="en-US" sz="1400" b="1" u="sng" dirty="0"/>
              <a:t>Quick &amp; Easy TB Test Reference: </a:t>
            </a:r>
          </a:p>
          <a:p>
            <a:r>
              <a:rPr lang="en-US" sz="1400" dirty="0"/>
              <a:t>Dr. </a:t>
            </a:r>
            <a:r>
              <a:rPr lang="en-US" sz="1400" dirty="0" err="1"/>
              <a:t>Elham</a:t>
            </a:r>
            <a:r>
              <a:rPr lang="en-US" sz="1400" dirty="0"/>
              <a:t> Louis, DO</a:t>
            </a:r>
          </a:p>
          <a:p>
            <a:r>
              <a:rPr lang="en-US" sz="1400" dirty="0"/>
              <a:t>1580 S. Winchester Blvd. #202</a:t>
            </a:r>
          </a:p>
          <a:p>
            <a:r>
              <a:rPr lang="en-US" sz="1400" dirty="0"/>
              <a:t>Campbell, CA 95008</a:t>
            </a:r>
          </a:p>
          <a:p>
            <a:r>
              <a:rPr lang="en-US" sz="1400" dirty="0"/>
              <a:t>Phone:  408-364-7600</a:t>
            </a:r>
          </a:p>
          <a:p>
            <a:endParaRPr lang="en-US" sz="500" dirty="0"/>
          </a:p>
        </p:txBody>
      </p:sp>
      <p:sp>
        <p:nvSpPr>
          <p:cNvPr id="6" name="Slide Number Placeholder 5">
            <a:extLst>
              <a:ext uri="{FF2B5EF4-FFF2-40B4-BE49-F238E27FC236}">
                <a16:creationId xmlns:a16="http://schemas.microsoft.com/office/drawing/2014/main" id="{C478EBFF-D591-40F6-A129-6F268BB5129D}"/>
              </a:ext>
            </a:extLst>
          </p:cNvPr>
          <p:cNvSpPr>
            <a:spLocks noGrp="1"/>
          </p:cNvSpPr>
          <p:nvPr>
            <p:ph type="sldNum" sz="quarter" idx="12"/>
          </p:nvPr>
        </p:nvSpPr>
        <p:spPr/>
        <p:txBody>
          <a:bodyPr/>
          <a:lstStyle/>
          <a:p>
            <a:fld id="{265F85E6-D96B-4630-B334-322515CDC5EB}" type="slidenum">
              <a:rPr lang="en-US" smtClean="0"/>
              <a:t>14</a:t>
            </a:fld>
            <a:endParaRPr lang="en-US"/>
          </a:p>
        </p:txBody>
      </p:sp>
      <p:sp>
        <p:nvSpPr>
          <p:cNvPr id="8" name="Footer Placeholder 9">
            <a:extLst>
              <a:ext uri="{FF2B5EF4-FFF2-40B4-BE49-F238E27FC236}">
                <a16:creationId xmlns:a16="http://schemas.microsoft.com/office/drawing/2014/main" id="{56AB069F-985A-4D9E-B81A-0D5AAA6EC7F1}"/>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Tree>
    <p:extLst>
      <p:ext uri="{BB962C8B-B14F-4D97-AF65-F5344CB8AC3E}">
        <p14:creationId xmlns:p14="http://schemas.microsoft.com/office/powerpoint/2010/main" val="6566263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25728C5-D4A4-4391-88B9-94689705EA49}"/>
              </a:ext>
            </a:extLst>
          </p:cNvPr>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5" name="Rectangle 4">
            <a:extLst>
              <a:ext uri="{FF2B5EF4-FFF2-40B4-BE49-F238E27FC236}">
                <a16:creationId xmlns:a16="http://schemas.microsoft.com/office/drawing/2014/main" id="{83F5E9A5-EE10-4E86-986E-09BB1C34FF85}"/>
              </a:ext>
            </a:extLst>
          </p:cNvPr>
          <p:cNvSpPr/>
          <p:nvPr/>
        </p:nvSpPr>
        <p:spPr>
          <a:xfrm>
            <a:off x="186117" y="105196"/>
            <a:ext cx="6562641" cy="152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941C925-0460-4FE4-8E35-0BC3A75B9A5D}"/>
              </a:ext>
            </a:extLst>
          </p:cNvPr>
          <p:cNvPicPr>
            <a:picLocks noChangeAspect="1"/>
          </p:cNvPicPr>
          <p:nvPr/>
        </p:nvPicPr>
        <p:blipFill rotWithShape="1">
          <a:blip r:embed="rId2"/>
          <a:srcRect l="4306" r="3389"/>
          <a:stretch/>
        </p:blipFill>
        <p:spPr>
          <a:xfrm>
            <a:off x="90478" y="998518"/>
            <a:ext cx="6734637" cy="5508509"/>
          </a:xfrm>
          <a:prstGeom prst="rect">
            <a:avLst/>
          </a:prstGeom>
        </p:spPr>
      </p:pic>
      <p:sp>
        <p:nvSpPr>
          <p:cNvPr id="6" name="Rectangle 5">
            <a:extLst>
              <a:ext uri="{FF2B5EF4-FFF2-40B4-BE49-F238E27FC236}">
                <a16:creationId xmlns:a16="http://schemas.microsoft.com/office/drawing/2014/main" id="{1FF37106-EADB-4B89-98DE-27A15A5747D2}"/>
              </a:ext>
            </a:extLst>
          </p:cNvPr>
          <p:cNvSpPr/>
          <p:nvPr/>
        </p:nvSpPr>
        <p:spPr>
          <a:xfrm>
            <a:off x="295359" y="7473324"/>
            <a:ext cx="6562641" cy="152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476C55D-2A13-457E-A88B-1DCE9B672C67}"/>
              </a:ext>
            </a:extLst>
          </p:cNvPr>
          <p:cNvSpPr>
            <a:spLocks noGrp="1"/>
          </p:cNvSpPr>
          <p:nvPr>
            <p:ph type="sldNum" sz="quarter" idx="12"/>
          </p:nvPr>
        </p:nvSpPr>
        <p:spPr>
          <a:xfrm>
            <a:off x="5082612" y="8524964"/>
            <a:ext cx="1543050" cy="486833"/>
          </a:xfrm>
        </p:spPr>
        <p:txBody>
          <a:bodyPr/>
          <a:lstStyle/>
          <a:p>
            <a:fld id="{265F85E6-D96B-4630-B334-322515CDC5EB}" type="slidenum">
              <a:rPr lang="en-US" smtClean="0"/>
              <a:t>15</a:t>
            </a:fld>
            <a:endParaRPr lang="en-US" dirty="0"/>
          </a:p>
        </p:txBody>
      </p:sp>
      <p:sp>
        <p:nvSpPr>
          <p:cNvPr id="7" name="TextBox 6">
            <a:extLst>
              <a:ext uri="{FF2B5EF4-FFF2-40B4-BE49-F238E27FC236}">
                <a16:creationId xmlns:a16="http://schemas.microsoft.com/office/drawing/2014/main" id="{79BED10A-C6DB-4293-9CF3-B33E9B045721}"/>
              </a:ext>
            </a:extLst>
          </p:cNvPr>
          <p:cNvSpPr txBox="1"/>
          <p:nvPr/>
        </p:nvSpPr>
        <p:spPr>
          <a:xfrm>
            <a:off x="109760" y="367191"/>
            <a:ext cx="6653103" cy="369332"/>
          </a:xfrm>
          <a:prstGeom prst="rect">
            <a:avLst/>
          </a:prstGeom>
          <a:noFill/>
        </p:spPr>
        <p:txBody>
          <a:bodyPr wrap="none" rtlCol="0">
            <a:spAutoFit/>
          </a:bodyPr>
          <a:lstStyle/>
          <a:p>
            <a:r>
              <a:rPr lang="en-US" dirty="0"/>
              <a:t>CHILD’S NAME(S): _________________________________________</a:t>
            </a:r>
          </a:p>
        </p:txBody>
      </p:sp>
    </p:spTree>
    <p:extLst>
      <p:ext uri="{BB962C8B-B14F-4D97-AF65-F5344CB8AC3E}">
        <p14:creationId xmlns:p14="http://schemas.microsoft.com/office/powerpoint/2010/main" val="1487119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44EB469-5E31-47F0-AE91-C439A870BA49}"/>
              </a:ext>
            </a:extLst>
          </p:cNvPr>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4" name="Rectangle 3">
            <a:extLst>
              <a:ext uri="{FF2B5EF4-FFF2-40B4-BE49-F238E27FC236}">
                <a16:creationId xmlns:a16="http://schemas.microsoft.com/office/drawing/2014/main" id="{B886235C-E13A-4E55-B981-A05D0DAB9E85}"/>
              </a:ext>
            </a:extLst>
          </p:cNvPr>
          <p:cNvSpPr/>
          <p:nvPr/>
        </p:nvSpPr>
        <p:spPr>
          <a:xfrm>
            <a:off x="164043" y="103641"/>
            <a:ext cx="6562641" cy="152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2973719-AA84-4B33-A7DD-F5FF9B036897}"/>
              </a:ext>
            </a:extLst>
          </p:cNvPr>
          <p:cNvSpPr/>
          <p:nvPr/>
        </p:nvSpPr>
        <p:spPr>
          <a:xfrm>
            <a:off x="295359" y="7473324"/>
            <a:ext cx="6562641" cy="1529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12C92279-8F6A-41A3-BE7C-DD0783F6F6AC}"/>
              </a:ext>
            </a:extLst>
          </p:cNvPr>
          <p:cNvSpPr>
            <a:spLocks noGrp="1"/>
          </p:cNvSpPr>
          <p:nvPr>
            <p:ph type="sldNum" sz="quarter" idx="12"/>
          </p:nvPr>
        </p:nvSpPr>
        <p:spPr/>
        <p:txBody>
          <a:bodyPr/>
          <a:lstStyle/>
          <a:p>
            <a:fld id="{265F85E6-D96B-4630-B334-322515CDC5EB}" type="slidenum">
              <a:rPr lang="en-US" smtClean="0"/>
              <a:t>16</a:t>
            </a:fld>
            <a:endParaRPr lang="en-US"/>
          </a:p>
        </p:txBody>
      </p:sp>
      <p:pic>
        <p:nvPicPr>
          <p:cNvPr id="6" name="Picture 5">
            <a:extLst>
              <a:ext uri="{FF2B5EF4-FFF2-40B4-BE49-F238E27FC236}">
                <a16:creationId xmlns:a16="http://schemas.microsoft.com/office/drawing/2014/main" id="{AFA9F5D3-7DE4-4AC4-BC53-3EDFD2F83AB3}"/>
              </a:ext>
            </a:extLst>
          </p:cNvPr>
          <p:cNvPicPr>
            <a:picLocks noChangeAspect="1"/>
          </p:cNvPicPr>
          <p:nvPr/>
        </p:nvPicPr>
        <p:blipFill rotWithShape="1">
          <a:blip r:embed="rId2"/>
          <a:srcRect l="4307" t="2490" r="4861"/>
          <a:stretch/>
        </p:blipFill>
        <p:spPr>
          <a:xfrm>
            <a:off x="62581" y="373624"/>
            <a:ext cx="6765563" cy="5519638"/>
          </a:xfrm>
          <a:prstGeom prst="rect">
            <a:avLst/>
          </a:prstGeom>
        </p:spPr>
      </p:pic>
    </p:spTree>
    <p:extLst>
      <p:ext uri="{BB962C8B-B14F-4D97-AF65-F5344CB8AC3E}">
        <p14:creationId xmlns:p14="http://schemas.microsoft.com/office/powerpoint/2010/main" val="1373168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74ED99-E498-4F23-A4D3-885EFA51EEA2}"/>
              </a:ext>
            </a:extLst>
          </p:cNvPr>
          <p:cNvSpPr>
            <a:spLocks noGrp="1"/>
          </p:cNvSpPr>
          <p:nvPr>
            <p:ph type="ftr" sz="quarter" idx="11"/>
          </p:nvPr>
        </p:nvSpPr>
        <p:spPr/>
        <p:txBody>
          <a:bodyPr/>
          <a:lstStyle/>
          <a:p>
            <a:r>
              <a:rPr lang="en-US" dirty="0"/>
              <a:t>17770 Daves Avenue, Monte Sereno CA 95030       Office Phone: 408.335.2200 / Website: daves.lgusd.org Attendance Line: 408.335.2245</a:t>
            </a:r>
          </a:p>
        </p:txBody>
      </p:sp>
      <p:sp>
        <p:nvSpPr>
          <p:cNvPr id="3" name="Slide Number Placeholder 2">
            <a:extLst>
              <a:ext uri="{FF2B5EF4-FFF2-40B4-BE49-F238E27FC236}">
                <a16:creationId xmlns:a16="http://schemas.microsoft.com/office/drawing/2014/main" id="{45101C06-36D6-49FC-A367-EBA8B110AF6F}"/>
              </a:ext>
            </a:extLst>
          </p:cNvPr>
          <p:cNvSpPr>
            <a:spLocks noGrp="1"/>
          </p:cNvSpPr>
          <p:nvPr>
            <p:ph type="sldNum" sz="quarter" idx="12"/>
          </p:nvPr>
        </p:nvSpPr>
        <p:spPr/>
        <p:txBody>
          <a:bodyPr/>
          <a:lstStyle/>
          <a:p>
            <a:fld id="{265F85E6-D96B-4630-B334-322515CDC5EB}" type="slidenum">
              <a:rPr lang="en-US" smtClean="0"/>
              <a:t>17</a:t>
            </a:fld>
            <a:endParaRPr lang="en-US"/>
          </a:p>
        </p:txBody>
      </p:sp>
      <p:sp>
        <p:nvSpPr>
          <p:cNvPr id="4" name="Rectangle 3">
            <a:extLst>
              <a:ext uri="{FF2B5EF4-FFF2-40B4-BE49-F238E27FC236}">
                <a16:creationId xmlns:a16="http://schemas.microsoft.com/office/drawing/2014/main" id="{05EF8013-F723-4BC0-B82B-2FF7FF9F79AB}"/>
              </a:ext>
            </a:extLst>
          </p:cNvPr>
          <p:cNvSpPr/>
          <p:nvPr/>
        </p:nvSpPr>
        <p:spPr>
          <a:xfrm>
            <a:off x="176212" y="175728"/>
            <a:ext cx="6505575" cy="1381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4592164-4285-4532-BC79-13E150BB335B}"/>
              </a:ext>
            </a:extLst>
          </p:cNvPr>
          <p:cNvSpPr/>
          <p:nvPr/>
        </p:nvSpPr>
        <p:spPr>
          <a:xfrm>
            <a:off x="190500" y="8001000"/>
            <a:ext cx="6515100" cy="9609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2">
            <a:extLst>
              <a:ext uri="{FF2B5EF4-FFF2-40B4-BE49-F238E27FC236}">
                <a16:creationId xmlns:a16="http://schemas.microsoft.com/office/drawing/2014/main" id="{C3F9F35C-9DD6-4377-A715-4388975D8D22}"/>
              </a:ext>
            </a:extLst>
          </p:cNvPr>
          <p:cNvSpPr txBox="1">
            <a:spLocks/>
          </p:cNvSpPr>
          <p:nvPr/>
        </p:nvSpPr>
        <p:spPr>
          <a:xfrm>
            <a:off x="4995863" y="8627536"/>
            <a:ext cx="1543050" cy="486833"/>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65F85E6-D96B-4630-B334-322515CDC5EB}" type="slidenum">
              <a:rPr lang="en-US" smtClean="0"/>
              <a:pPr/>
              <a:t>17</a:t>
            </a:fld>
            <a:endParaRPr lang="en-US" dirty="0"/>
          </a:p>
        </p:txBody>
      </p:sp>
      <p:sp>
        <p:nvSpPr>
          <p:cNvPr id="14" name="Rectangle 5">
            <a:extLst>
              <a:ext uri="{FF2B5EF4-FFF2-40B4-BE49-F238E27FC236}">
                <a16:creationId xmlns:a16="http://schemas.microsoft.com/office/drawing/2014/main" id="{CD1CFD27-EA34-DD49-889A-E13909AA9414}"/>
              </a:ext>
            </a:extLst>
          </p:cNvPr>
          <p:cNvSpPr>
            <a:spLocks noChangeArrowheads="1"/>
          </p:cNvSpPr>
          <p:nvPr/>
        </p:nvSpPr>
        <p:spPr bwMode="auto">
          <a:xfrm>
            <a:off x="471488" y="4943475"/>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C409F4F9-B9FD-374C-A79E-D185ED2972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0"/>
            <a:ext cx="6858000" cy="8875059"/>
          </a:xfrm>
          <a:prstGeom prst="rect">
            <a:avLst/>
          </a:prstGeom>
        </p:spPr>
      </p:pic>
    </p:spTree>
    <p:extLst>
      <p:ext uri="{BB962C8B-B14F-4D97-AF65-F5344CB8AC3E}">
        <p14:creationId xmlns:p14="http://schemas.microsoft.com/office/powerpoint/2010/main" val="165383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5AEE1-667E-4A62-ADD5-0BE8A5FAA21A}"/>
              </a:ext>
            </a:extLst>
          </p:cNvPr>
          <p:cNvSpPr/>
          <p:nvPr/>
        </p:nvSpPr>
        <p:spPr>
          <a:xfrm>
            <a:off x="246490" y="987378"/>
            <a:ext cx="2967607" cy="400110"/>
          </a:xfrm>
          <a:prstGeom prst="rect">
            <a:avLst/>
          </a:prstGeom>
        </p:spPr>
        <p:txBody>
          <a:bodyPr wrap="none">
            <a:spAutoFit/>
          </a:bodyPr>
          <a:lstStyle/>
          <a:p>
            <a:r>
              <a:rPr lang="en-US" sz="2000" b="1" dirty="0">
                <a:solidFill>
                  <a:schemeClr val="accent6"/>
                </a:solidFill>
              </a:rPr>
              <a:t>Community Reference List</a:t>
            </a:r>
            <a:endParaRPr lang="en-US" sz="2000" dirty="0">
              <a:solidFill>
                <a:schemeClr val="accent6"/>
              </a:solidFill>
            </a:endParaRPr>
          </a:p>
        </p:txBody>
      </p:sp>
      <p:graphicFrame>
        <p:nvGraphicFramePr>
          <p:cNvPr id="6" name="Table 5">
            <a:extLst>
              <a:ext uri="{FF2B5EF4-FFF2-40B4-BE49-F238E27FC236}">
                <a16:creationId xmlns:a16="http://schemas.microsoft.com/office/drawing/2014/main" id="{035997B8-8E70-4B96-B000-5F2E14650556}"/>
              </a:ext>
            </a:extLst>
          </p:cNvPr>
          <p:cNvGraphicFramePr>
            <a:graphicFrameLocks noGrp="1"/>
          </p:cNvGraphicFramePr>
          <p:nvPr>
            <p:extLst>
              <p:ext uri="{D42A27DB-BD31-4B8C-83A1-F6EECF244321}">
                <p14:modId xmlns:p14="http://schemas.microsoft.com/office/powerpoint/2010/main" val="1933823785"/>
              </p:ext>
            </p:extLst>
          </p:nvPr>
        </p:nvGraphicFramePr>
        <p:xfrm>
          <a:off x="328834" y="1561130"/>
          <a:ext cx="6257925" cy="6618638"/>
        </p:xfrm>
        <a:graphic>
          <a:graphicData uri="http://schemas.openxmlformats.org/drawingml/2006/table">
            <a:tbl>
              <a:tblPr firstRow="1" bandRow="1">
                <a:tableStyleId>{5940675A-B579-460E-94D1-54222C63F5DA}</a:tableStyleId>
              </a:tblPr>
              <a:tblGrid>
                <a:gridCol w="6257925">
                  <a:extLst>
                    <a:ext uri="{9D8B030D-6E8A-4147-A177-3AD203B41FA5}">
                      <a16:colId xmlns:a16="http://schemas.microsoft.com/office/drawing/2014/main" val="1019642685"/>
                    </a:ext>
                  </a:extLst>
                </a:gridCol>
              </a:tblGrid>
              <a:tr h="0">
                <a:tc>
                  <a:txBody>
                    <a:bodyPr/>
                    <a:lstStyle/>
                    <a:p>
                      <a:pPr algn="ctr"/>
                      <a:r>
                        <a:rPr lang="en-US" sz="1400" b="1" dirty="0"/>
                        <a:t>Sports</a:t>
                      </a:r>
                      <a:endParaRPr lang="en-US" sz="1400" b="1" dirty="0">
                        <a:solidFill>
                          <a:schemeClr val="tx1"/>
                        </a:solidFill>
                      </a:endParaRPr>
                    </a:p>
                  </a:txBody>
                  <a:tcPr>
                    <a:solidFill>
                      <a:schemeClr val="accent4"/>
                    </a:solidFill>
                  </a:tcPr>
                </a:tc>
                <a:extLst>
                  <a:ext uri="{0D108BD9-81ED-4DB2-BD59-A6C34878D82A}">
                    <a16:rowId xmlns:a16="http://schemas.microsoft.com/office/drawing/2014/main" val="3827470566"/>
                  </a:ext>
                </a:extLst>
              </a:tr>
              <a:tr h="872766">
                <a:tc>
                  <a:txBody>
                    <a:bodyPr/>
                    <a:lstStyle/>
                    <a:p>
                      <a:r>
                        <a:rPr lang="en-US" sz="1200" b="1" dirty="0"/>
                        <a:t>Soccer Clubs</a:t>
                      </a:r>
                    </a:p>
                    <a:p>
                      <a:r>
                        <a:rPr lang="en-US" sz="1200" b="0" i="0" kern="1200" dirty="0">
                          <a:solidFill>
                            <a:schemeClr val="tx1"/>
                          </a:solidFill>
                          <a:effectLst/>
                          <a:latin typeface="+mn-lt"/>
                          <a:ea typeface="+mn-ea"/>
                          <a:cs typeface="+mn-cs"/>
                        </a:rPr>
                        <a:t>Los Gatos United Soccer League - </a:t>
                      </a:r>
                      <a:r>
                        <a:rPr lang="en-US" sz="1200" b="0" i="0" u="sng" kern="1200" dirty="0">
                          <a:solidFill>
                            <a:schemeClr val="tx1"/>
                          </a:solidFill>
                          <a:effectLst/>
                          <a:latin typeface="+mn-lt"/>
                          <a:ea typeface="+mn-ea"/>
                          <a:cs typeface="+mn-cs"/>
                          <a:hlinkClick r:id="rId2"/>
                        </a:rPr>
                        <a:t>losgatosunited.com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Liverpool Football Club - </a:t>
                      </a:r>
                      <a:r>
                        <a:rPr lang="en-US" sz="1200" b="0" i="0" u="sng" kern="1200" dirty="0">
                          <a:solidFill>
                            <a:srgbClr val="0070C0"/>
                          </a:solidFill>
                          <a:effectLst/>
                          <a:latin typeface="+mn-lt"/>
                          <a:ea typeface="+mn-ea"/>
                          <a:cs typeface="+mn-cs"/>
                        </a:rPr>
                        <a:t>lfcabayarea.com/</a:t>
                      </a:r>
                    </a:p>
                    <a:p>
                      <a:r>
                        <a:rPr lang="en-US" sz="1200" b="0" i="0" kern="1200" dirty="0">
                          <a:solidFill>
                            <a:schemeClr val="tx1"/>
                          </a:solidFill>
                          <a:effectLst/>
                          <a:latin typeface="+mn-lt"/>
                          <a:ea typeface="+mn-ea"/>
                          <a:cs typeface="+mn-cs"/>
                        </a:rPr>
                        <a:t>De Anza Force Soccer Club - </a:t>
                      </a:r>
                      <a:r>
                        <a:rPr lang="en-US" sz="1200" b="0" i="0" u="sng" kern="1200" dirty="0">
                          <a:solidFill>
                            <a:schemeClr val="tx1"/>
                          </a:solidFill>
                          <a:effectLst/>
                          <a:latin typeface="+mn-lt"/>
                          <a:ea typeface="+mn-ea"/>
                          <a:cs typeface="+mn-cs"/>
                          <a:hlinkClick r:id="rId3"/>
                        </a:rPr>
                        <a:t>deanzaforce.org</a:t>
                      </a:r>
                      <a:endParaRPr lang="en-US" sz="1200" b="0" i="0" u="sng"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56507133"/>
                  </a:ext>
                </a:extLst>
              </a:tr>
              <a:tr h="458220">
                <a:tc>
                  <a:txBody>
                    <a:bodyPr/>
                    <a:lstStyle/>
                    <a:p>
                      <a:r>
                        <a:rPr lang="en-US" sz="1200" b="1" dirty="0"/>
                        <a:t>Baseball </a:t>
                      </a:r>
                    </a:p>
                    <a:p>
                      <a:r>
                        <a:rPr lang="en-US" sz="1200" b="0" i="0" kern="1200" dirty="0">
                          <a:solidFill>
                            <a:schemeClr val="tx1"/>
                          </a:solidFill>
                          <a:effectLst/>
                          <a:latin typeface="+mn-lt"/>
                          <a:ea typeface="+mn-ea"/>
                          <a:cs typeface="+mn-cs"/>
                        </a:rPr>
                        <a:t>Los Gatos Little League - </a:t>
                      </a:r>
                      <a:r>
                        <a:rPr lang="en-US" sz="1200" b="0" i="0" u="sng" kern="1200" dirty="0">
                          <a:solidFill>
                            <a:schemeClr val="tx1"/>
                          </a:solidFill>
                          <a:effectLst/>
                          <a:latin typeface="+mn-lt"/>
                          <a:ea typeface="+mn-ea"/>
                          <a:cs typeface="+mn-cs"/>
                          <a:hlinkClick r:id="rId4"/>
                        </a:rPr>
                        <a:t>lgll.org</a:t>
                      </a:r>
                      <a:endParaRPr lang="en-US" sz="1200" b="1" dirty="0"/>
                    </a:p>
                  </a:txBody>
                  <a:tcPr anchor="ctr"/>
                </a:tc>
                <a:extLst>
                  <a:ext uri="{0D108BD9-81ED-4DB2-BD59-A6C34878D82A}">
                    <a16:rowId xmlns:a16="http://schemas.microsoft.com/office/drawing/2014/main" val="2773441271"/>
                  </a:ext>
                </a:extLst>
              </a:tr>
              <a:tr h="585646">
                <a:tc>
                  <a:txBody>
                    <a:bodyPr/>
                    <a:lstStyle/>
                    <a:p>
                      <a:r>
                        <a:rPr lang="en-US" sz="1200" b="1" dirty="0"/>
                        <a:t>Flag Football</a:t>
                      </a:r>
                    </a:p>
                    <a:p>
                      <a:r>
                        <a:rPr lang="en-US" sz="1200" b="0" i="0" kern="1200" dirty="0">
                          <a:solidFill>
                            <a:schemeClr val="tx1"/>
                          </a:solidFill>
                          <a:effectLst/>
                          <a:latin typeface="+mn-lt"/>
                          <a:ea typeface="+mn-ea"/>
                          <a:cs typeface="+mn-cs"/>
                        </a:rPr>
                        <a:t>Play Flag Football - </a:t>
                      </a:r>
                      <a:r>
                        <a:rPr lang="en-US" sz="1200" b="0" i="0" u="sng" kern="1200" dirty="0">
                          <a:solidFill>
                            <a:schemeClr val="tx1"/>
                          </a:solidFill>
                          <a:effectLst/>
                          <a:latin typeface="+mn-lt"/>
                          <a:ea typeface="+mn-ea"/>
                          <a:cs typeface="+mn-cs"/>
                          <a:hlinkClick r:id="rId5"/>
                        </a:rPr>
                        <a:t>playflagfootball.com</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Next Level Sports - </a:t>
                      </a:r>
                      <a:r>
                        <a:rPr lang="en-US" sz="1200" b="0" i="0" u="sng" kern="1200" dirty="0">
                          <a:solidFill>
                            <a:schemeClr val="tx1"/>
                          </a:solidFill>
                          <a:effectLst/>
                          <a:latin typeface="+mn-lt"/>
                          <a:ea typeface="+mn-ea"/>
                          <a:cs typeface="+mn-cs"/>
                          <a:hlinkClick r:id="rId6"/>
                        </a:rPr>
                        <a:t>nextlevelflag.com/Default.aspx?tabid=311918</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4150366670"/>
                  </a:ext>
                </a:extLst>
              </a:tr>
              <a:tr h="685172">
                <a:tc>
                  <a:txBody>
                    <a:bodyPr/>
                    <a:lstStyle/>
                    <a:p>
                      <a:r>
                        <a:rPr lang="en-US" sz="1200" b="1" i="0" kern="1200" dirty="0">
                          <a:solidFill>
                            <a:schemeClr val="tx1"/>
                          </a:solidFill>
                          <a:effectLst/>
                          <a:latin typeface="+mn-lt"/>
                          <a:ea typeface="+mn-ea"/>
                          <a:cs typeface="+mn-cs"/>
                        </a:rPr>
                        <a:t>Basketball</a:t>
                      </a:r>
                    </a:p>
                    <a:p>
                      <a:r>
                        <a:rPr lang="en-US" sz="1200" b="0" i="0" kern="1200" dirty="0">
                          <a:solidFill>
                            <a:schemeClr val="tx1"/>
                          </a:solidFill>
                          <a:effectLst/>
                          <a:latin typeface="+mn-lt"/>
                          <a:ea typeface="+mn-ea"/>
                          <a:cs typeface="+mn-cs"/>
                        </a:rPr>
                        <a:t>Calvary Basketball League - </a:t>
                      </a:r>
                      <a:r>
                        <a:rPr lang="en-US" sz="1200" b="0" i="0" u="sng" kern="1200" dirty="0">
                          <a:solidFill>
                            <a:schemeClr val="tx1"/>
                          </a:solidFill>
                          <a:effectLst/>
                          <a:latin typeface="+mn-lt"/>
                          <a:ea typeface="+mn-ea"/>
                          <a:cs typeface="+mn-cs"/>
                          <a:hlinkClick r:id="rId7"/>
                        </a:rPr>
                        <a:t>calvarylg.com/sports/</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National Junior Basketball League (NJB) - </a:t>
                      </a:r>
                      <a:r>
                        <a:rPr lang="en-US" sz="1200" b="0" i="0" kern="1200" dirty="0">
                          <a:solidFill>
                            <a:schemeClr val="tx1"/>
                          </a:solidFill>
                          <a:effectLst/>
                          <a:latin typeface="+mn-lt"/>
                          <a:ea typeface="+mn-ea"/>
                          <a:cs typeface="+mn-cs"/>
                          <a:hlinkClick r:id="rId8"/>
                        </a:rPr>
                        <a:t>losgatosnjb.org/</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570434281"/>
                  </a:ext>
                </a:extLst>
              </a:tr>
              <a:tr h="559834">
                <a:tc>
                  <a:txBody>
                    <a:bodyPr/>
                    <a:lstStyle/>
                    <a:p>
                      <a:pPr marL="0" algn="l" defTabSz="685800" rtl="0" eaLnBrk="1" latinLnBrk="0" hangingPunct="1"/>
                      <a:r>
                        <a:rPr lang="en-US" sz="1200" b="1" i="0" kern="1200" dirty="0">
                          <a:solidFill>
                            <a:schemeClr val="tx1"/>
                          </a:solidFill>
                          <a:effectLst/>
                          <a:latin typeface="+mn-lt"/>
                          <a:ea typeface="+mn-ea"/>
                          <a:cs typeface="+mn-cs"/>
                        </a:rPr>
                        <a:t>Ice Hockey</a:t>
                      </a:r>
                    </a:p>
                    <a:p>
                      <a:r>
                        <a:rPr lang="en-US" sz="1200" b="0" i="0" kern="1200" dirty="0">
                          <a:solidFill>
                            <a:schemeClr val="tx1"/>
                          </a:solidFill>
                          <a:effectLst/>
                          <a:latin typeface="+mn-lt"/>
                          <a:ea typeface="+mn-ea"/>
                          <a:cs typeface="+mn-cs"/>
                        </a:rPr>
                        <a:t>Sharks Ice Hockey in San Jose - </a:t>
                      </a:r>
                      <a:r>
                        <a:rPr lang="en-US" sz="1200" b="0" i="0" u="sng" kern="1200" dirty="0">
                          <a:solidFill>
                            <a:schemeClr val="tx1"/>
                          </a:solidFill>
                          <a:effectLst/>
                          <a:latin typeface="+mn-lt"/>
                          <a:ea typeface="+mn-ea"/>
                          <a:cs typeface="+mn-cs"/>
                          <a:hlinkClick r:id="rId9"/>
                        </a:rPr>
                        <a:t>solar4americaiceatsanjose.com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Blackhawks Ice Hockey in Fremont - </a:t>
                      </a:r>
                      <a:r>
                        <a:rPr lang="en-US" sz="1200" b="0" i="0" u="sng" kern="1200" dirty="0">
                          <a:solidFill>
                            <a:schemeClr val="tx1"/>
                          </a:solidFill>
                          <a:effectLst/>
                          <a:latin typeface="+mn-lt"/>
                          <a:ea typeface="+mn-ea"/>
                          <a:cs typeface="+mn-cs"/>
                          <a:hlinkClick r:id="rId10"/>
                        </a:rPr>
                        <a:t>solar4americaiceatfremont.com</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747258775"/>
                  </a:ext>
                </a:extLst>
              </a:tr>
              <a:tr h="613537">
                <a:tc>
                  <a:txBody>
                    <a:bodyPr/>
                    <a:lstStyle/>
                    <a:p>
                      <a:pPr marL="0" algn="l" defTabSz="685800" rtl="0" eaLnBrk="1" latinLnBrk="0" hangingPunct="1"/>
                      <a:r>
                        <a:rPr lang="en-US" sz="1200" b="1" i="0" kern="1200" dirty="0">
                          <a:solidFill>
                            <a:schemeClr val="tx1"/>
                          </a:solidFill>
                          <a:effectLst/>
                          <a:latin typeface="+mn-lt"/>
                          <a:ea typeface="+mn-ea"/>
                          <a:cs typeface="+mn-cs"/>
                        </a:rPr>
                        <a:t>Gymnastics</a:t>
                      </a:r>
                    </a:p>
                    <a:p>
                      <a:r>
                        <a:rPr lang="en-US" sz="1200" b="0" i="0" kern="1200" dirty="0">
                          <a:solidFill>
                            <a:schemeClr val="tx1"/>
                          </a:solidFill>
                          <a:effectLst/>
                          <a:latin typeface="+mn-lt"/>
                          <a:ea typeface="+mn-ea"/>
                          <a:cs typeface="+mn-cs"/>
                        </a:rPr>
                        <a:t>West Valley Gymnastics - </a:t>
                      </a:r>
                      <a:r>
                        <a:rPr lang="en-US" sz="1200" b="0" i="0" u="sng" kern="1200" dirty="0">
                          <a:solidFill>
                            <a:schemeClr val="tx1"/>
                          </a:solidFill>
                          <a:effectLst/>
                          <a:latin typeface="+mn-lt"/>
                          <a:ea typeface="+mn-ea"/>
                          <a:cs typeface="+mn-cs"/>
                          <a:hlinkClick r:id="rId11"/>
                        </a:rPr>
                        <a:t>wvgs.com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Airborne Gymnastics - </a:t>
                      </a:r>
                      <a:r>
                        <a:rPr lang="en-US" sz="1200" b="0" i="0" u="sng" kern="1200" dirty="0">
                          <a:solidFill>
                            <a:schemeClr val="tx1"/>
                          </a:solidFill>
                          <a:effectLst/>
                          <a:latin typeface="+mn-lt"/>
                          <a:ea typeface="+mn-ea"/>
                          <a:cs typeface="+mn-cs"/>
                          <a:hlinkClick r:id="rId12"/>
                        </a:rPr>
                        <a:t>airborne-gymnastics.com</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794876478"/>
                  </a:ext>
                </a:extLst>
              </a:tr>
              <a:tr h="422226">
                <a:tc>
                  <a:txBody>
                    <a:bodyPr/>
                    <a:lstStyle/>
                    <a:p>
                      <a:r>
                        <a:rPr lang="en-US" sz="1200" b="1" i="0" kern="1200" dirty="0">
                          <a:solidFill>
                            <a:schemeClr val="tx1"/>
                          </a:solidFill>
                          <a:effectLst/>
                          <a:latin typeface="+mn-lt"/>
                          <a:ea typeface="+mn-ea"/>
                          <a:cs typeface="+mn-cs"/>
                        </a:rPr>
                        <a:t>Lacrosse</a:t>
                      </a:r>
                    </a:p>
                    <a:p>
                      <a:r>
                        <a:rPr lang="en-US" sz="1200" b="0" i="0" kern="1200" dirty="0">
                          <a:solidFill>
                            <a:schemeClr val="tx1"/>
                          </a:solidFill>
                          <a:effectLst/>
                          <a:latin typeface="+mn-lt"/>
                          <a:ea typeface="+mn-ea"/>
                          <a:cs typeface="+mn-cs"/>
                        </a:rPr>
                        <a:t>Red Hawks Lacrosse - </a:t>
                      </a:r>
                      <a:r>
                        <a:rPr lang="en-US" sz="1200" b="0" i="0" u="sng" kern="1200" dirty="0">
                          <a:solidFill>
                            <a:schemeClr val="tx1"/>
                          </a:solidFill>
                          <a:effectLst/>
                          <a:latin typeface="+mn-lt"/>
                          <a:ea typeface="+mn-ea"/>
                          <a:cs typeface="+mn-cs"/>
                          <a:hlinkClick r:id="rId13"/>
                        </a:rPr>
                        <a:t>redhawkslacrosse.org</a:t>
                      </a:r>
                      <a:endParaRPr lang="en-US" sz="1200" b="0" i="0" u="sng"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Verve Girls Lacrosse - </a:t>
                      </a:r>
                      <a:r>
                        <a:rPr lang="en-US" sz="1200" b="0" i="0" u="sng" kern="1200" dirty="0">
                          <a:solidFill>
                            <a:schemeClr val="tx1"/>
                          </a:solidFill>
                          <a:effectLst/>
                          <a:latin typeface="+mn-lt"/>
                          <a:ea typeface="+mn-ea"/>
                          <a:cs typeface="+mn-cs"/>
                          <a:hlinkClick r:id="rId14"/>
                        </a:rPr>
                        <a:t>vervelacrosse.net</a:t>
                      </a:r>
                      <a:endParaRPr lang="en-US" sz="1200" b="0" i="0" u="sng"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464837007"/>
                  </a:ext>
                </a:extLst>
              </a:tr>
              <a:tr h="605585">
                <a:tc>
                  <a:txBody>
                    <a:bodyPr/>
                    <a:lstStyle/>
                    <a:p>
                      <a:r>
                        <a:rPr lang="en-US" sz="1200" b="1" i="0" kern="1200" dirty="0">
                          <a:solidFill>
                            <a:schemeClr val="tx1"/>
                          </a:solidFill>
                          <a:effectLst/>
                          <a:latin typeface="+mn-lt"/>
                          <a:ea typeface="+mn-ea"/>
                          <a:cs typeface="+mn-cs"/>
                        </a:rPr>
                        <a:t>Dance</a:t>
                      </a:r>
                    </a:p>
                    <a:p>
                      <a:r>
                        <a:rPr lang="en-US" sz="1200" b="0" i="0" kern="1200" dirty="0">
                          <a:solidFill>
                            <a:schemeClr val="tx1"/>
                          </a:solidFill>
                          <a:effectLst/>
                          <a:latin typeface="+mn-lt"/>
                          <a:ea typeface="+mn-ea"/>
                          <a:cs typeface="+mn-cs"/>
                        </a:rPr>
                        <a:t>The Dance Company of Los Gatos - </a:t>
                      </a:r>
                      <a:r>
                        <a:rPr lang="en-US" sz="1200" b="0" i="0" kern="1200" dirty="0">
                          <a:solidFill>
                            <a:schemeClr val="tx1"/>
                          </a:solidFill>
                          <a:effectLst/>
                          <a:latin typeface="+mn-lt"/>
                          <a:ea typeface="+mn-ea"/>
                          <a:cs typeface="+mn-cs"/>
                          <a:hlinkClick r:id="rId15"/>
                        </a:rPr>
                        <a:t>tdcoflosgatos.com/</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Dance Attack - </a:t>
                      </a:r>
                      <a:r>
                        <a:rPr lang="en-US" sz="1200" b="0" i="0" kern="1200" dirty="0">
                          <a:solidFill>
                            <a:schemeClr val="tx1"/>
                          </a:solidFill>
                          <a:effectLst/>
                          <a:latin typeface="+mn-lt"/>
                          <a:ea typeface="+mn-ea"/>
                          <a:cs typeface="+mn-cs"/>
                          <a:hlinkClick r:id="rId16"/>
                        </a:rPr>
                        <a:t>danceattack.com/</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263253635"/>
                  </a:ext>
                </a:extLst>
              </a:tr>
              <a:tr h="284844">
                <a:tc>
                  <a:txBody>
                    <a:bodyPr/>
                    <a:lstStyle/>
                    <a:p>
                      <a:r>
                        <a:rPr lang="en-US" sz="1200" b="1" i="0" kern="1200" dirty="0">
                          <a:solidFill>
                            <a:schemeClr val="tx1"/>
                          </a:solidFill>
                          <a:effectLst/>
                          <a:latin typeface="+mn-lt"/>
                          <a:ea typeface="+mn-ea"/>
                          <a:cs typeface="+mn-cs"/>
                        </a:rPr>
                        <a:t>Swim Team</a:t>
                      </a:r>
                    </a:p>
                    <a:p>
                      <a:r>
                        <a:rPr lang="en-US" sz="1200" b="0" i="0" kern="1200" dirty="0">
                          <a:solidFill>
                            <a:schemeClr val="tx1"/>
                          </a:solidFill>
                          <a:effectLst/>
                          <a:latin typeface="+mn-lt"/>
                          <a:ea typeface="+mn-ea"/>
                          <a:cs typeface="+mn-cs"/>
                        </a:rPr>
                        <a:t>Stingrays (</a:t>
                      </a:r>
                      <a:r>
                        <a:rPr lang="en-US" sz="1200" b="0" i="1" kern="1200" dirty="0">
                          <a:solidFill>
                            <a:schemeClr val="tx1"/>
                          </a:solidFill>
                          <a:effectLst/>
                          <a:latin typeface="+mn-lt"/>
                          <a:ea typeface="+mn-ea"/>
                          <a:cs typeface="+mn-cs"/>
                        </a:rPr>
                        <a:t>Los Gatos Swim &amp; Racquet Club</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7"/>
                        </a:rPr>
                        <a:t>lgsrc.com/aquatics/swim-team/swim-team-groups/</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4198334400"/>
                  </a:ext>
                </a:extLst>
              </a:tr>
              <a:tr h="449627">
                <a:tc>
                  <a:txBody>
                    <a:bodyPr/>
                    <a:lstStyle/>
                    <a:p>
                      <a:r>
                        <a:rPr lang="en-US" sz="1200" b="1" i="0" kern="1200" dirty="0">
                          <a:solidFill>
                            <a:schemeClr val="tx1"/>
                          </a:solidFill>
                          <a:effectLst/>
                          <a:latin typeface="+mn-lt"/>
                          <a:ea typeface="+mn-ea"/>
                          <a:cs typeface="+mn-cs"/>
                        </a:rPr>
                        <a:t>Volleyball</a:t>
                      </a:r>
                    </a:p>
                    <a:p>
                      <a:r>
                        <a:rPr lang="en-US" sz="1200" b="0" i="0" kern="1200" dirty="0">
                          <a:solidFill>
                            <a:schemeClr val="tx1"/>
                          </a:solidFill>
                          <a:effectLst/>
                          <a:latin typeface="+mn-lt"/>
                          <a:ea typeface="+mn-ea"/>
                          <a:cs typeface="+mn-cs"/>
                        </a:rPr>
                        <a:t>United States Youth Volleyball League - </a:t>
                      </a:r>
                      <a:r>
                        <a:rPr lang="en-US" sz="1200" b="0" i="0" kern="1200" dirty="0">
                          <a:solidFill>
                            <a:schemeClr val="tx1"/>
                          </a:solidFill>
                          <a:effectLst/>
                          <a:latin typeface="+mn-lt"/>
                          <a:ea typeface="+mn-ea"/>
                          <a:cs typeface="+mn-cs"/>
                          <a:hlinkClick r:id="rId18"/>
                        </a:rPr>
                        <a:t>usyvl.org/</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Vision Volleyball Club - </a:t>
                      </a:r>
                      <a:r>
                        <a:rPr lang="en-US" sz="1200" b="0" i="0" kern="1200" dirty="0">
                          <a:solidFill>
                            <a:schemeClr val="tx1"/>
                          </a:solidFill>
                          <a:effectLst/>
                          <a:latin typeface="+mn-lt"/>
                          <a:ea typeface="+mn-ea"/>
                          <a:cs typeface="+mn-cs"/>
                          <a:hlinkClick r:id="rId19"/>
                        </a:rPr>
                        <a:t>visionvolleyball.com/</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60545787"/>
                  </a:ext>
                </a:extLst>
              </a:tr>
            </a:tbl>
          </a:graphicData>
        </a:graphic>
      </p:graphicFrame>
      <p:sp>
        <p:nvSpPr>
          <p:cNvPr id="3" name="Slide Number Placeholder 2">
            <a:extLst>
              <a:ext uri="{FF2B5EF4-FFF2-40B4-BE49-F238E27FC236}">
                <a16:creationId xmlns:a16="http://schemas.microsoft.com/office/drawing/2014/main" id="{CAFBE3AD-1EE9-4AC0-BD6D-3AC8E86978B5}"/>
              </a:ext>
            </a:extLst>
          </p:cNvPr>
          <p:cNvSpPr>
            <a:spLocks noGrp="1"/>
          </p:cNvSpPr>
          <p:nvPr>
            <p:ph type="sldNum" sz="quarter" idx="12"/>
          </p:nvPr>
        </p:nvSpPr>
        <p:spPr>
          <a:xfrm>
            <a:off x="5043709" y="8578493"/>
            <a:ext cx="1543050" cy="486833"/>
          </a:xfrm>
        </p:spPr>
        <p:txBody>
          <a:bodyPr/>
          <a:lstStyle/>
          <a:p>
            <a:fld id="{265F85E6-D96B-4630-B334-322515CDC5EB}" type="slidenum">
              <a:rPr lang="en-US" smtClean="0"/>
              <a:t>18</a:t>
            </a:fld>
            <a:endParaRPr lang="en-US"/>
          </a:p>
        </p:txBody>
      </p:sp>
      <p:sp>
        <p:nvSpPr>
          <p:cNvPr id="9" name="TextBox 8">
            <a:extLst>
              <a:ext uri="{FF2B5EF4-FFF2-40B4-BE49-F238E27FC236}">
                <a16:creationId xmlns:a16="http://schemas.microsoft.com/office/drawing/2014/main" id="{33B9FCE6-A5C5-4F94-A4BD-01A137556106}"/>
              </a:ext>
            </a:extLst>
          </p:cNvPr>
          <p:cNvSpPr txBox="1"/>
          <p:nvPr/>
        </p:nvSpPr>
        <p:spPr>
          <a:xfrm>
            <a:off x="246490" y="8301494"/>
            <a:ext cx="6340269" cy="553998"/>
          </a:xfrm>
          <a:prstGeom prst="rect">
            <a:avLst/>
          </a:prstGeom>
          <a:noFill/>
        </p:spPr>
        <p:txBody>
          <a:bodyPr wrap="square" rtlCol="0">
            <a:spAutoFit/>
          </a:bodyPr>
          <a:lstStyle/>
          <a:p>
            <a:r>
              <a:rPr lang="en-US" altLang="en-US" sz="1000" i="1" dirty="0">
                <a:solidFill>
                  <a:srgbClr val="002060"/>
                </a:solidFill>
              </a:rPr>
              <a:t>These are just some of many recommendations in the area. The businesses and activities included in this list are in no way endorsed by the school. Please do your own research and background checks when choosing providers and activities for your family.</a:t>
            </a:r>
            <a:r>
              <a:rPr lang="en-US" altLang="en-US" sz="1000" i="1" dirty="0">
                <a:solidFill>
                  <a:srgbClr val="002060"/>
                </a:solidFill>
                <a:latin typeface="Arial" panose="020B0604020202020204" pitchFamily="34" charset="0"/>
              </a:rPr>
              <a:t> </a:t>
            </a:r>
            <a:endParaRPr lang="en-US" sz="1000" i="1" dirty="0">
              <a:solidFill>
                <a:srgbClr val="002060"/>
              </a:solidFill>
            </a:endParaRPr>
          </a:p>
        </p:txBody>
      </p:sp>
    </p:spTree>
    <p:extLst>
      <p:ext uri="{BB962C8B-B14F-4D97-AF65-F5344CB8AC3E}">
        <p14:creationId xmlns:p14="http://schemas.microsoft.com/office/powerpoint/2010/main" val="83656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15AEE1-667E-4A62-ADD5-0BE8A5FAA21A}"/>
              </a:ext>
            </a:extLst>
          </p:cNvPr>
          <p:cNvSpPr/>
          <p:nvPr/>
        </p:nvSpPr>
        <p:spPr>
          <a:xfrm>
            <a:off x="246490" y="987378"/>
            <a:ext cx="2967607" cy="400110"/>
          </a:xfrm>
          <a:prstGeom prst="rect">
            <a:avLst/>
          </a:prstGeom>
        </p:spPr>
        <p:txBody>
          <a:bodyPr wrap="none">
            <a:spAutoFit/>
          </a:bodyPr>
          <a:lstStyle/>
          <a:p>
            <a:r>
              <a:rPr lang="en-US" sz="2000" b="1" dirty="0">
                <a:solidFill>
                  <a:schemeClr val="accent6"/>
                </a:solidFill>
              </a:rPr>
              <a:t>Community Reference List</a:t>
            </a:r>
            <a:endParaRPr lang="en-US" sz="2000" dirty="0">
              <a:solidFill>
                <a:schemeClr val="accent6"/>
              </a:solidFill>
            </a:endParaRPr>
          </a:p>
        </p:txBody>
      </p:sp>
      <p:graphicFrame>
        <p:nvGraphicFramePr>
          <p:cNvPr id="6" name="Table 5">
            <a:extLst>
              <a:ext uri="{FF2B5EF4-FFF2-40B4-BE49-F238E27FC236}">
                <a16:creationId xmlns:a16="http://schemas.microsoft.com/office/drawing/2014/main" id="{035997B8-8E70-4B96-B000-5F2E14650556}"/>
              </a:ext>
            </a:extLst>
          </p:cNvPr>
          <p:cNvGraphicFramePr>
            <a:graphicFrameLocks noGrp="1"/>
          </p:cNvGraphicFramePr>
          <p:nvPr>
            <p:extLst>
              <p:ext uri="{D42A27DB-BD31-4B8C-83A1-F6EECF244321}">
                <p14:modId xmlns:p14="http://schemas.microsoft.com/office/powerpoint/2010/main" val="2392017548"/>
              </p:ext>
            </p:extLst>
          </p:nvPr>
        </p:nvGraphicFramePr>
        <p:xfrm>
          <a:off x="328834" y="1551473"/>
          <a:ext cx="6257925" cy="6661607"/>
        </p:xfrm>
        <a:graphic>
          <a:graphicData uri="http://schemas.openxmlformats.org/drawingml/2006/table">
            <a:tbl>
              <a:tblPr firstRow="1" bandRow="1">
                <a:tableStyleId>{5940675A-B579-460E-94D1-54222C63F5DA}</a:tableStyleId>
              </a:tblPr>
              <a:tblGrid>
                <a:gridCol w="6257925">
                  <a:extLst>
                    <a:ext uri="{9D8B030D-6E8A-4147-A177-3AD203B41FA5}">
                      <a16:colId xmlns:a16="http://schemas.microsoft.com/office/drawing/2014/main" val="1019642685"/>
                    </a:ext>
                  </a:extLst>
                </a:gridCol>
              </a:tblGrid>
              <a:tr h="0">
                <a:tc>
                  <a:txBody>
                    <a:bodyPr/>
                    <a:lstStyle/>
                    <a:p>
                      <a:pPr algn="ctr"/>
                      <a:r>
                        <a:rPr lang="en-US" sz="1400" b="1" dirty="0">
                          <a:solidFill>
                            <a:schemeClr val="tx1"/>
                          </a:solidFill>
                        </a:rPr>
                        <a:t>Family Health Clubs</a:t>
                      </a:r>
                    </a:p>
                  </a:txBody>
                  <a:tcPr anchor="ctr">
                    <a:solidFill>
                      <a:schemeClr val="accent4"/>
                    </a:solidFill>
                  </a:tcPr>
                </a:tc>
                <a:extLst>
                  <a:ext uri="{0D108BD9-81ED-4DB2-BD59-A6C34878D82A}">
                    <a16:rowId xmlns:a16="http://schemas.microsoft.com/office/drawing/2014/main" val="3827470566"/>
                  </a:ext>
                </a:extLst>
              </a:tr>
              <a:tr h="496434">
                <a:tc>
                  <a:txBody>
                    <a:bodyPr/>
                    <a:lstStyle/>
                    <a:p>
                      <a:r>
                        <a:rPr lang="en-US" sz="1200" b="1" dirty="0"/>
                        <a:t>Bay Club - </a:t>
                      </a:r>
                      <a:r>
                        <a:rPr lang="en-US" sz="1200" b="0" i="0" kern="1200" dirty="0">
                          <a:solidFill>
                            <a:schemeClr val="tx1"/>
                          </a:solidFill>
                          <a:effectLst/>
                          <a:latin typeface="+mn-lt"/>
                          <a:ea typeface="+mn-ea"/>
                          <a:cs typeface="+mn-cs"/>
                          <a:hlinkClick r:id="rId2"/>
                        </a:rPr>
                        <a:t>bayclubs.com/courtside</a:t>
                      </a:r>
                      <a:endParaRPr lang="en-US" sz="1200" b="0" i="0" kern="1200" dirty="0">
                        <a:solidFill>
                          <a:schemeClr val="tx1"/>
                        </a:solidFill>
                        <a:effectLst/>
                        <a:latin typeface="+mn-lt"/>
                        <a:ea typeface="+mn-ea"/>
                        <a:cs typeface="+mn-cs"/>
                      </a:endParaRPr>
                    </a:p>
                    <a:p>
                      <a:pPr marL="0" algn="l" defTabSz="685800" rtl="0" eaLnBrk="1" latinLnBrk="0" hangingPunct="1"/>
                      <a:r>
                        <a:rPr lang="en-US" sz="1200" b="1" kern="1200" dirty="0">
                          <a:solidFill>
                            <a:schemeClr val="tx1"/>
                          </a:solidFill>
                          <a:latin typeface="+mn-lt"/>
                          <a:ea typeface="+mn-ea"/>
                          <a:cs typeface="+mn-cs"/>
                        </a:rPr>
                        <a:t>Los Gatos Swim &amp; Racquet Club - </a:t>
                      </a:r>
                      <a:r>
                        <a:rPr lang="en-US" sz="1200" b="0" i="0" u="sng" kern="1200" dirty="0">
                          <a:solidFill>
                            <a:schemeClr val="tx1"/>
                          </a:solidFill>
                          <a:effectLst/>
                          <a:latin typeface="+mn-lt"/>
                          <a:ea typeface="+mn-ea"/>
                          <a:cs typeface="+mn-cs"/>
                          <a:hlinkClick r:id="rId3"/>
                        </a:rPr>
                        <a:t>lgsrc.com/</a:t>
                      </a:r>
                      <a:endParaRPr lang="en-US" sz="1200" b="0" i="0" u="sng" kern="1200" dirty="0">
                        <a:solidFill>
                          <a:schemeClr val="tx1"/>
                        </a:solidFill>
                        <a:effectLst/>
                        <a:latin typeface="+mn-lt"/>
                        <a:ea typeface="+mn-ea"/>
                        <a:cs typeface="+mn-cs"/>
                      </a:endParaRPr>
                    </a:p>
                  </a:txBody>
                  <a:tcPr anchor="ctr"/>
                </a:tc>
                <a:extLst>
                  <a:ext uri="{0D108BD9-81ED-4DB2-BD59-A6C34878D82A}">
                    <a16:rowId xmlns:a16="http://schemas.microsoft.com/office/drawing/2014/main" val="256507133"/>
                  </a:ext>
                </a:extLst>
              </a:tr>
              <a:tr h="30409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Babysitter Resource</a:t>
                      </a:r>
                    </a:p>
                  </a:txBody>
                  <a:tcPr anchor="ctr">
                    <a:solidFill>
                      <a:schemeClr val="accent4"/>
                    </a:solidFill>
                  </a:tcPr>
                </a:tc>
                <a:extLst>
                  <a:ext uri="{0D108BD9-81ED-4DB2-BD59-A6C34878D82A}">
                    <a16:rowId xmlns:a16="http://schemas.microsoft.com/office/drawing/2014/main" val="2773441271"/>
                  </a:ext>
                </a:extLst>
              </a:tr>
              <a:tr h="2606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Bambino Sitters </a:t>
                      </a:r>
                      <a:r>
                        <a:rPr lang="en-US" sz="1200" b="0" i="1" kern="1200" dirty="0">
                          <a:solidFill>
                            <a:schemeClr val="tx1"/>
                          </a:solidFill>
                          <a:effectLst/>
                          <a:latin typeface="+mn-lt"/>
                          <a:ea typeface="+mn-ea"/>
                          <a:cs typeface="+mn-cs"/>
                        </a:rPr>
                        <a:t>(hyper local community app</a:t>
                      </a:r>
                      <a:r>
                        <a:rPr lang="en-US" sz="1200" b="0" i="0" kern="1200" dirty="0">
                          <a:solidFill>
                            <a:schemeClr val="tx1"/>
                          </a:solidFill>
                          <a:effectLst/>
                          <a:latin typeface="+mn-lt"/>
                          <a:ea typeface="+mn-ea"/>
                          <a:cs typeface="+mn-cs"/>
                        </a:rPr>
                        <a:t>) - </a:t>
                      </a:r>
                      <a:r>
                        <a:rPr lang="en-US" sz="1200" b="0" i="0" u="sng" kern="1200" dirty="0">
                          <a:solidFill>
                            <a:schemeClr val="tx1"/>
                          </a:solidFill>
                          <a:effectLst/>
                          <a:latin typeface="+mn-lt"/>
                          <a:ea typeface="+mn-ea"/>
                          <a:cs typeface="+mn-cs"/>
                          <a:hlinkClick r:id="rId4"/>
                        </a:rPr>
                        <a:t>bambinoapp.com</a:t>
                      </a:r>
                      <a:endParaRPr lang="en-US" sz="1200" b="0" kern="1200" dirty="0">
                        <a:solidFill>
                          <a:schemeClr val="tx1"/>
                        </a:solidFill>
                        <a:latin typeface="+mn-lt"/>
                        <a:ea typeface="+mn-ea"/>
                        <a:cs typeface="+mn-cs"/>
                      </a:endParaRPr>
                    </a:p>
                  </a:txBody>
                  <a:tcPr anchor="ctr">
                    <a:noFill/>
                  </a:tcPr>
                </a:tc>
                <a:extLst>
                  <a:ext uri="{0D108BD9-81ED-4DB2-BD59-A6C34878D82A}">
                    <a16:rowId xmlns:a16="http://schemas.microsoft.com/office/drawing/2014/main" val="3449567313"/>
                  </a:ext>
                </a:extLst>
              </a:tr>
              <a:tr h="1611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Recreation Departments</a:t>
                      </a:r>
                    </a:p>
                  </a:txBody>
                  <a:tcPr anchor="ctr">
                    <a:solidFill>
                      <a:schemeClr val="accent4"/>
                    </a:solidFill>
                  </a:tcPr>
                </a:tc>
                <a:extLst>
                  <a:ext uri="{0D108BD9-81ED-4DB2-BD59-A6C34878D82A}">
                    <a16:rowId xmlns:a16="http://schemas.microsoft.com/office/drawing/2014/main" val="2156421455"/>
                  </a:ext>
                </a:extLst>
              </a:tr>
              <a:tr h="612517">
                <a:tc>
                  <a:txBody>
                    <a:bodyPr/>
                    <a:lstStyle/>
                    <a:p>
                      <a:r>
                        <a:rPr lang="en-US" sz="1200" b="1" i="0" kern="1200" dirty="0">
                          <a:solidFill>
                            <a:schemeClr val="tx1"/>
                          </a:solidFill>
                          <a:effectLst/>
                          <a:latin typeface="+mn-lt"/>
                          <a:ea typeface="+mn-ea"/>
                          <a:cs typeface="+mn-cs"/>
                        </a:rPr>
                        <a:t>Los Gatos-Saratoga Community Education &amp; Recreation - </a:t>
                      </a:r>
                      <a:r>
                        <a:rPr lang="en-US" sz="1200" b="0" i="0" kern="1200" dirty="0">
                          <a:solidFill>
                            <a:srgbClr val="FF0000"/>
                          </a:solidFill>
                          <a:effectLst/>
                          <a:latin typeface="+mn-lt"/>
                          <a:ea typeface="+mn-ea"/>
                          <a:cs typeface="+mn-cs"/>
                          <a:hlinkClick r:id="rId5"/>
                        </a:rPr>
                        <a:t>lgsrecreation.org/</a:t>
                      </a:r>
                      <a:endParaRPr lang="en-US" sz="1200" b="0" i="0" kern="1200" dirty="0">
                        <a:solidFill>
                          <a:srgbClr val="FF0000"/>
                        </a:solidFill>
                        <a:effectLst/>
                        <a:latin typeface="+mn-lt"/>
                        <a:ea typeface="+mn-ea"/>
                        <a:cs typeface="+mn-cs"/>
                      </a:endParaRPr>
                    </a:p>
                    <a:p>
                      <a:r>
                        <a:rPr lang="en-US" sz="1200" b="1" i="0" kern="1200" dirty="0">
                          <a:solidFill>
                            <a:schemeClr val="tx1"/>
                          </a:solidFill>
                          <a:effectLst/>
                          <a:latin typeface="+mn-lt"/>
                          <a:ea typeface="+mn-ea"/>
                          <a:cs typeface="+mn-cs"/>
                        </a:rPr>
                        <a:t>Saratoga Recreation Programs - </a:t>
                      </a:r>
                      <a:r>
                        <a:rPr lang="en-US" sz="1200" b="0" i="0" kern="1200" dirty="0">
                          <a:solidFill>
                            <a:srgbClr val="FF0000"/>
                          </a:solidFill>
                          <a:effectLst/>
                          <a:latin typeface="+mn-lt"/>
                          <a:ea typeface="+mn-ea"/>
                          <a:cs typeface="+mn-cs"/>
                          <a:hlinkClick r:id="rId6"/>
                        </a:rPr>
                        <a:t>saratoga.ca.us</a:t>
                      </a:r>
                      <a:endParaRPr lang="en-US" sz="1200" b="0" i="0" kern="1200" dirty="0">
                        <a:solidFill>
                          <a:srgbClr val="FF0000"/>
                        </a:solidFill>
                        <a:effectLst/>
                        <a:latin typeface="+mn-lt"/>
                        <a:ea typeface="+mn-ea"/>
                        <a:cs typeface="+mn-cs"/>
                      </a:endParaRPr>
                    </a:p>
                    <a:p>
                      <a:r>
                        <a:rPr lang="en-US" sz="1200" b="1" i="0" kern="1200" dirty="0">
                          <a:solidFill>
                            <a:schemeClr val="tx1"/>
                          </a:solidFill>
                          <a:effectLst/>
                          <a:latin typeface="+mn-lt"/>
                          <a:ea typeface="+mn-ea"/>
                          <a:cs typeface="+mn-cs"/>
                        </a:rPr>
                        <a:t>Campbell Recreation Center - </a:t>
                      </a:r>
                      <a:r>
                        <a:rPr lang="en-US" sz="1200" b="0" i="0" kern="1200" dirty="0">
                          <a:solidFill>
                            <a:schemeClr val="tx1"/>
                          </a:solidFill>
                          <a:effectLst/>
                          <a:latin typeface="+mn-lt"/>
                          <a:ea typeface="+mn-ea"/>
                          <a:cs typeface="+mn-cs"/>
                          <a:hlinkClick r:id="rId7"/>
                        </a:rPr>
                        <a:t>ci.campbell.ca.us</a:t>
                      </a:r>
                      <a:endParaRPr lang="en-US" sz="1200" b="1" i="0" kern="1200" dirty="0">
                        <a:solidFill>
                          <a:schemeClr val="tx1"/>
                        </a:solidFill>
                        <a:effectLst/>
                        <a:latin typeface="+mn-lt"/>
                        <a:ea typeface="+mn-ea"/>
                        <a:cs typeface="+mn-cs"/>
                      </a:endParaRPr>
                    </a:p>
                  </a:txBody>
                  <a:tcPr/>
                </a:tc>
                <a:extLst>
                  <a:ext uri="{0D108BD9-81ED-4DB2-BD59-A6C34878D82A}">
                    <a16:rowId xmlns:a16="http://schemas.microsoft.com/office/drawing/2014/main" val="4150366670"/>
                  </a:ext>
                </a:extLst>
              </a:tr>
              <a:tr h="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Parks &amp; Live Event Venues</a:t>
                      </a:r>
                    </a:p>
                  </a:txBody>
                  <a:tcPr anchor="ctr">
                    <a:solidFill>
                      <a:schemeClr val="accent4"/>
                    </a:solidFill>
                  </a:tcPr>
                </a:tc>
                <a:extLst>
                  <a:ext uri="{0D108BD9-81ED-4DB2-BD59-A6C34878D82A}">
                    <a16:rowId xmlns:a16="http://schemas.microsoft.com/office/drawing/2014/main" val="1570434281"/>
                  </a:ext>
                </a:extLst>
              </a:tr>
              <a:tr h="548185">
                <a:tc>
                  <a:txBody>
                    <a:bodyPr/>
                    <a:lstStyle/>
                    <a:p>
                      <a:r>
                        <a:rPr lang="en-US" sz="1200" b="1" i="0" kern="1200" dirty="0">
                          <a:solidFill>
                            <a:schemeClr val="tx1"/>
                          </a:solidFill>
                          <a:effectLst/>
                          <a:latin typeface="+mn-lt"/>
                          <a:ea typeface="+mn-ea"/>
                          <a:cs typeface="+mn-cs"/>
                        </a:rPr>
                        <a:t>Los Gatos Parks &amp; Trails - </a:t>
                      </a:r>
                      <a:r>
                        <a:rPr lang="en-US" altLang="en-US" sz="1200" u="sng" dirty="0">
                          <a:solidFill>
                            <a:srgbClr val="196AD4"/>
                          </a:solidFill>
                          <a:latin typeface="+mn-lt"/>
                          <a:hlinkClick r:id="rId8"/>
                        </a:rPr>
                        <a:t>losgatosca.gov/170/Parks-Trails-Locations</a:t>
                      </a:r>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Mountain Winery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9"/>
                        </a:rPr>
                        <a:t>mountainwinery.com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Montalvo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0"/>
                        </a:rPr>
                        <a:t>montalvoarts.org</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3747258775"/>
                  </a:ext>
                </a:extLst>
              </a:tr>
              <a:tr h="237476">
                <a:tc>
                  <a:txBody>
                    <a:bodyPr/>
                    <a:lstStyle/>
                    <a:p>
                      <a:pPr algn="ctr"/>
                      <a:r>
                        <a:rPr lang="en-US" sz="1400" b="1" kern="1200" dirty="0">
                          <a:solidFill>
                            <a:schemeClr val="tx1"/>
                          </a:solidFill>
                          <a:latin typeface="+mn-lt"/>
                          <a:ea typeface="+mn-ea"/>
                          <a:cs typeface="+mn-cs"/>
                        </a:rPr>
                        <a:t>Private Neighborhood Social Network</a:t>
                      </a:r>
                    </a:p>
                  </a:txBody>
                  <a:tcPr anchor="ctr">
                    <a:solidFill>
                      <a:schemeClr val="accent4"/>
                    </a:solidFill>
                  </a:tcPr>
                </a:tc>
                <a:extLst>
                  <a:ext uri="{0D108BD9-81ED-4DB2-BD59-A6C34878D82A}">
                    <a16:rowId xmlns:a16="http://schemas.microsoft.com/office/drawing/2014/main" val="2847436785"/>
                  </a:ext>
                </a:extLst>
              </a:tr>
              <a:tr h="282533">
                <a:tc>
                  <a:txBody>
                    <a:bodyPr/>
                    <a:lstStyle/>
                    <a:p>
                      <a:r>
                        <a:rPr lang="en-US" sz="1200" b="1" i="0" kern="1200" dirty="0" err="1">
                          <a:solidFill>
                            <a:schemeClr val="tx1"/>
                          </a:solidFill>
                          <a:effectLst/>
                          <a:latin typeface="+mn-lt"/>
                          <a:ea typeface="+mn-ea"/>
                          <a:cs typeface="+mn-cs"/>
                        </a:rPr>
                        <a:t>Nextdoor</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(baby &amp; pet sitters, vendor recommendations, etc.) - </a:t>
                      </a:r>
                      <a:r>
                        <a:rPr lang="en-US" sz="1200" b="0" i="0" kern="1200" dirty="0">
                          <a:solidFill>
                            <a:schemeClr val="tx1"/>
                          </a:solidFill>
                          <a:effectLst/>
                          <a:latin typeface="+mn-lt"/>
                          <a:ea typeface="+mn-ea"/>
                          <a:cs typeface="+mn-cs"/>
                          <a:hlinkClick r:id="rId11"/>
                        </a:rPr>
                        <a:t>nextdoor.com/city/</a:t>
                      </a:r>
                      <a:r>
                        <a:rPr lang="en-US" sz="1200" b="0" i="0" kern="1200" dirty="0" err="1">
                          <a:solidFill>
                            <a:schemeClr val="tx1"/>
                          </a:solidFill>
                          <a:effectLst/>
                          <a:latin typeface="+mn-lt"/>
                          <a:ea typeface="+mn-ea"/>
                          <a:cs typeface="+mn-cs"/>
                          <a:hlinkClick r:id="rId11"/>
                        </a:rPr>
                        <a:t>los-gatos</a:t>
                      </a:r>
                      <a:r>
                        <a:rPr lang="en-US" sz="1200" b="0" i="0" kern="1200" dirty="0">
                          <a:solidFill>
                            <a:schemeClr val="tx1"/>
                          </a:solidFill>
                          <a:effectLst/>
                          <a:latin typeface="+mn-lt"/>
                          <a:ea typeface="+mn-ea"/>
                          <a:cs typeface="+mn-cs"/>
                          <a:hlinkClick r:id="rId11"/>
                        </a:rPr>
                        <a:t>--ca/</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79385728"/>
                  </a:ext>
                </a:extLst>
              </a:tr>
              <a:tr h="248644">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Doctors / Pediatricians / Urgent Care</a:t>
                      </a:r>
                    </a:p>
                  </a:txBody>
                  <a:tcPr anchor="ctr">
                    <a:solidFill>
                      <a:schemeClr val="accent4"/>
                    </a:solidFill>
                  </a:tcPr>
                </a:tc>
                <a:extLst>
                  <a:ext uri="{0D108BD9-81ED-4DB2-BD59-A6C34878D82A}">
                    <a16:rowId xmlns:a16="http://schemas.microsoft.com/office/drawing/2014/main" val="2575066553"/>
                  </a:ext>
                </a:extLst>
              </a:tr>
              <a:tr h="878781">
                <a:tc>
                  <a:txBody>
                    <a:bodyPr/>
                    <a:lstStyle/>
                    <a:p>
                      <a:r>
                        <a:rPr lang="en-US" sz="1200" b="1" i="0" kern="1200" dirty="0">
                          <a:solidFill>
                            <a:schemeClr val="tx1"/>
                          </a:solidFill>
                          <a:effectLst/>
                          <a:latin typeface="+mn-lt"/>
                          <a:ea typeface="+mn-ea"/>
                          <a:cs typeface="+mn-cs"/>
                        </a:rPr>
                        <a:t>Los </a:t>
                      </a:r>
                      <a:r>
                        <a:rPr lang="en-US" sz="1200" b="1" i="0" kern="1200" dirty="0" err="1">
                          <a:solidFill>
                            <a:schemeClr val="tx1"/>
                          </a:solidFill>
                          <a:effectLst/>
                          <a:latin typeface="+mn-lt"/>
                          <a:ea typeface="+mn-ea"/>
                          <a:cs typeface="+mn-cs"/>
                        </a:rPr>
                        <a:t>Olivos</a:t>
                      </a:r>
                      <a:r>
                        <a:rPr lang="en-US" sz="1200" b="1" i="0" kern="1200" dirty="0">
                          <a:solidFill>
                            <a:schemeClr val="tx1"/>
                          </a:solidFill>
                          <a:effectLst/>
                          <a:latin typeface="+mn-lt"/>
                          <a:ea typeface="+mn-ea"/>
                          <a:cs typeface="+mn-cs"/>
                        </a:rPr>
                        <a:t> Women's Medical Group (OBGYN)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2"/>
                        </a:rPr>
                        <a:t>stanfordhealthcare.org/medical-clinics/los-olivos-womens-medical-group.html</a:t>
                      </a:r>
                      <a:endParaRPr lang="en-US" sz="1200" b="0" i="0" u="sng"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Sutter Health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3"/>
                        </a:rPr>
                        <a:t>sutterhealth.org/find-location/facility/los-gatos-center</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RAMBLC Pediatric Medical Group (Pediatricians)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4"/>
                        </a:rPr>
                        <a:t>ramblc.com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Allergy &amp; Asthma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5"/>
                        </a:rPr>
                        <a:t>allergycare.com/allergy_asthma_physicians.htm</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1794876478"/>
                  </a:ext>
                </a:extLst>
              </a:tr>
              <a:tr h="19350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Dentists / Orthodontists</a:t>
                      </a:r>
                    </a:p>
                  </a:txBody>
                  <a:tcPr anchor="ctr">
                    <a:solidFill>
                      <a:schemeClr val="accent4"/>
                    </a:solidFill>
                  </a:tcPr>
                </a:tc>
                <a:extLst>
                  <a:ext uri="{0D108BD9-81ED-4DB2-BD59-A6C34878D82A}">
                    <a16:rowId xmlns:a16="http://schemas.microsoft.com/office/drawing/2014/main" val="3464837007"/>
                  </a:ext>
                </a:extLst>
              </a:tr>
              <a:tr h="220981">
                <a:tc>
                  <a:txBody>
                    <a:bodyPr/>
                    <a:lstStyle/>
                    <a:p>
                      <a:r>
                        <a:rPr lang="en-US" sz="1200" b="1" i="0" kern="1200" dirty="0">
                          <a:solidFill>
                            <a:schemeClr val="tx1"/>
                          </a:solidFill>
                          <a:effectLst/>
                          <a:latin typeface="+mn-lt"/>
                          <a:ea typeface="+mn-ea"/>
                          <a:cs typeface="+mn-cs"/>
                        </a:rPr>
                        <a:t>Dr. Rabitz (Pediatric dentistry)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6"/>
                        </a:rPr>
                        <a:t>drrabitz.com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 </a:t>
                      </a:r>
                      <a:r>
                        <a:rPr lang="en-US" sz="1200" b="1" i="0" kern="1200" dirty="0" err="1">
                          <a:solidFill>
                            <a:schemeClr val="tx1"/>
                          </a:solidFill>
                          <a:effectLst/>
                          <a:latin typeface="+mn-lt"/>
                          <a:ea typeface="+mn-ea"/>
                          <a:cs typeface="+mn-cs"/>
                        </a:rPr>
                        <a:t>McCleve</a:t>
                      </a:r>
                      <a:r>
                        <a:rPr lang="en-US" sz="1200" b="1" i="0" kern="1200" dirty="0">
                          <a:solidFill>
                            <a:schemeClr val="tx1"/>
                          </a:solidFill>
                          <a:effectLst/>
                          <a:latin typeface="+mn-lt"/>
                          <a:ea typeface="+mn-ea"/>
                          <a:cs typeface="+mn-cs"/>
                        </a:rPr>
                        <a:t>, DDS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7"/>
                        </a:rPr>
                        <a:t>johnmcclevedds.com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 Rahimi Dental Group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18"/>
                        </a:rPr>
                        <a:t>rahimidds.com</a:t>
                      </a:r>
                      <a:endParaRPr lang="en-US" sz="1200" b="0" i="0" u="sng"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 Ellenikiotis (Orthodontics) </a:t>
                      </a:r>
                      <a:r>
                        <a:rPr lang="en-US" sz="1200" b="0"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hlinkClick r:id="rId19"/>
                        </a:rPr>
                        <a:t>dreorthodontics.com/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 Hall &amp; Burnett (Orthodontics)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20"/>
                        </a:rPr>
                        <a:t>lgortho.com</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Dr. Swanson (Orthodontics) </a:t>
                      </a:r>
                      <a:r>
                        <a:rPr lang="en-US" sz="1200" b="0" i="0" kern="1200" dirty="0">
                          <a:solidFill>
                            <a:schemeClr val="tx1"/>
                          </a:solidFill>
                          <a:effectLst/>
                          <a:latin typeface="+mn-lt"/>
                          <a:ea typeface="+mn-ea"/>
                          <a:cs typeface="+mn-cs"/>
                        </a:rPr>
                        <a:t>- </a:t>
                      </a:r>
                      <a:r>
                        <a:rPr lang="en-US" sz="1200" b="0" i="0" u="sng" kern="1200" dirty="0">
                          <a:solidFill>
                            <a:schemeClr val="tx1"/>
                          </a:solidFill>
                          <a:effectLst/>
                          <a:latin typeface="+mn-lt"/>
                          <a:ea typeface="+mn-ea"/>
                          <a:cs typeface="+mn-cs"/>
                          <a:hlinkClick r:id="rId21"/>
                        </a:rPr>
                        <a:t>esortho.com</a:t>
                      </a:r>
                      <a:endParaRPr lang="en-US" sz="1200" b="0" i="0" kern="1200" dirty="0">
                        <a:solidFill>
                          <a:schemeClr val="tx1"/>
                        </a:solidFill>
                        <a:effectLst/>
                        <a:latin typeface="+mn-lt"/>
                        <a:ea typeface="+mn-ea"/>
                        <a:cs typeface="+mn-cs"/>
                      </a:endParaRPr>
                    </a:p>
                  </a:txBody>
                  <a:tcPr anchor="ctr"/>
                </a:tc>
                <a:extLst>
                  <a:ext uri="{0D108BD9-81ED-4DB2-BD59-A6C34878D82A}">
                    <a16:rowId xmlns:a16="http://schemas.microsoft.com/office/drawing/2014/main" val="4198334400"/>
                  </a:ext>
                </a:extLst>
              </a:tr>
            </a:tbl>
          </a:graphicData>
        </a:graphic>
      </p:graphicFrame>
      <p:sp>
        <p:nvSpPr>
          <p:cNvPr id="5" name="TextBox 4">
            <a:extLst>
              <a:ext uri="{FF2B5EF4-FFF2-40B4-BE49-F238E27FC236}">
                <a16:creationId xmlns:a16="http://schemas.microsoft.com/office/drawing/2014/main" id="{91E451E9-7218-4047-8490-60158F7D792D}"/>
              </a:ext>
            </a:extLst>
          </p:cNvPr>
          <p:cNvSpPr txBox="1"/>
          <p:nvPr/>
        </p:nvSpPr>
        <p:spPr>
          <a:xfrm>
            <a:off x="246490" y="8335456"/>
            <a:ext cx="6340269" cy="553998"/>
          </a:xfrm>
          <a:prstGeom prst="rect">
            <a:avLst/>
          </a:prstGeom>
          <a:noFill/>
        </p:spPr>
        <p:txBody>
          <a:bodyPr wrap="square" rtlCol="0">
            <a:spAutoFit/>
          </a:bodyPr>
          <a:lstStyle/>
          <a:p>
            <a:r>
              <a:rPr lang="en-US" altLang="en-US" sz="1000" i="1" dirty="0">
                <a:solidFill>
                  <a:srgbClr val="002060"/>
                </a:solidFill>
              </a:rPr>
              <a:t>These are just some of many recommendations in the area. The businesses and activities included in this list are in no way endorsed by the school. Please do your own research and background checks when choosing providers and activities for your family.</a:t>
            </a:r>
            <a:r>
              <a:rPr lang="en-US" altLang="en-US" sz="1000" i="1" dirty="0">
                <a:solidFill>
                  <a:srgbClr val="002060"/>
                </a:solidFill>
                <a:latin typeface="Arial" panose="020B0604020202020204" pitchFamily="34" charset="0"/>
              </a:rPr>
              <a:t> </a:t>
            </a:r>
            <a:endParaRPr lang="en-US" sz="1000" i="1" dirty="0">
              <a:solidFill>
                <a:srgbClr val="002060"/>
              </a:solidFill>
            </a:endParaRPr>
          </a:p>
        </p:txBody>
      </p:sp>
      <p:sp>
        <p:nvSpPr>
          <p:cNvPr id="3" name="Slide Number Placeholder 2">
            <a:extLst>
              <a:ext uri="{FF2B5EF4-FFF2-40B4-BE49-F238E27FC236}">
                <a16:creationId xmlns:a16="http://schemas.microsoft.com/office/drawing/2014/main" id="{5DEC470F-03D3-4E33-80AD-10F878FA4F3D}"/>
              </a:ext>
            </a:extLst>
          </p:cNvPr>
          <p:cNvSpPr>
            <a:spLocks noGrp="1"/>
          </p:cNvSpPr>
          <p:nvPr>
            <p:ph type="sldNum" sz="quarter" idx="12"/>
          </p:nvPr>
        </p:nvSpPr>
        <p:spPr>
          <a:xfrm>
            <a:off x="5043709" y="8612455"/>
            <a:ext cx="1543050" cy="486833"/>
          </a:xfrm>
        </p:spPr>
        <p:txBody>
          <a:bodyPr/>
          <a:lstStyle/>
          <a:p>
            <a:fld id="{265F85E6-D96B-4630-B334-322515CDC5EB}" type="slidenum">
              <a:rPr lang="en-US" smtClean="0"/>
              <a:t>19</a:t>
            </a:fld>
            <a:endParaRPr lang="en-US"/>
          </a:p>
        </p:txBody>
      </p:sp>
    </p:spTree>
    <p:extLst>
      <p:ext uri="{BB962C8B-B14F-4D97-AF65-F5344CB8AC3E}">
        <p14:creationId xmlns:p14="http://schemas.microsoft.com/office/powerpoint/2010/main" val="2953935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F860020-6232-49A9-90F7-A3607CCF11C5}"/>
              </a:ext>
            </a:extLst>
          </p:cNvPr>
          <p:cNvSpPr/>
          <p:nvPr/>
        </p:nvSpPr>
        <p:spPr>
          <a:xfrm>
            <a:off x="246490" y="987378"/>
            <a:ext cx="2034468" cy="400110"/>
          </a:xfrm>
          <a:prstGeom prst="rect">
            <a:avLst/>
          </a:prstGeom>
        </p:spPr>
        <p:txBody>
          <a:bodyPr wrap="none">
            <a:spAutoFit/>
          </a:bodyPr>
          <a:lstStyle/>
          <a:p>
            <a:r>
              <a:rPr lang="en-US" sz="2000" b="1" dirty="0">
                <a:solidFill>
                  <a:schemeClr val="accent6"/>
                </a:solidFill>
              </a:rPr>
              <a:t>Table of Contents</a:t>
            </a:r>
            <a:endParaRPr lang="en-US" sz="2000" dirty="0">
              <a:solidFill>
                <a:schemeClr val="accent6"/>
              </a:solidFill>
            </a:endParaRPr>
          </a:p>
        </p:txBody>
      </p:sp>
      <p:sp>
        <p:nvSpPr>
          <p:cNvPr id="9" name="TextBox 8">
            <a:extLst>
              <a:ext uri="{FF2B5EF4-FFF2-40B4-BE49-F238E27FC236}">
                <a16:creationId xmlns:a16="http://schemas.microsoft.com/office/drawing/2014/main" id="{8FE22DAF-CD29-4897-A0A9-691CCE9CFAC0}"/>
              </a:ext>
            </a:extLst>
          </p:cNvPr>
          <p:cNvSpPr txBox="1"/>
          <p:nvPr/>
        </p:nvSpPr>
        <p:spPr>
          <a:xfrm>
            <a:off x="836635" y="2287585"/>
            <a:ext cx="5806926" cy="5293757"/>
          </a:xfrm>
          <a:prstGeom prst="rect">
            <a:avLst/>
          </a:prstGeom>
          <a:solidFill>
            <a:schemeClr val="bg1"/>
          </a:solidFill>
        </p:spPr>
        <p:txBody>
          <a:bodyPr wrap="square" rtlCol="0">
            <a:spAutoFit/>
          </a:bodyPr>
          <a:lstStyle/>
          <a:p>
            <a:r>
              <a:rPr lang="en-US" sz="1400" b="1" dirty="0">
                <a:solidFill>
                  <a:srgbClr val="002060"/>
                </a:solidFill>
              </a:rPr>
              <a:t>Welcome Letter from our Principal				Page 3</a:t>
            </a:r>
          </a:p>
          <a:p>
            <a:endParaRPr lang="en-US" sz="1400" b="1" dirty="0">
              <a:solidFill>
                <a:srgbClr val="002060"/>
              </a:solidFill>
            </a:endParaRPr>
          </a:p>
          <a:p>
            <a:r>
              <a:rPr lang="en-US" sz="1400" b="1" dirty="0">
                <a:solidFill>
                  <a:srgbClr val="002060"/>
                </a:solidFill>
              </a:rPr>
              <a:t>New Parent Committee Welcome Letter			Page 4</a:t>
            </a:r>
          </a:p>
          <a:p>
            <a:endParaRPr lang="en-US" sz="1400" b="1" dirty="0">
              <a:solidFill>
                <a:srgbClr val="002060"/>
              </a:solidFill>
            </a:endParaRPr>
          </a:p>
          <a:p>
            <a:r>
              <a:rPr lang="en-US" sz="1400" b="1" dirty="0">
                <a:solidFill>
                  <a:srgbClr val="002060"/>
                </a:solidFill>
              </a:rPr>
              <a:t>School Contacts and Programs					Page 5-7</a:t>
            </a:r>
          </a:p>
          <a:p>
            <a:endParaRPr lang="en-US" sz="1400" b="1" dirty="0">
              <a:solidFill>
                <a:srgbClr val="002060"/>
              </a:solidFill>
            </a:endParaRPr>
          </a:p>
          <a:p>
            <a:r>
              <a:rPr lang="en-US" sz="1400" b="1" dirty="0">
                <a:solidFill>
                  <a:srgbClr val="002060"/>
                </a:solidFill>
              </a:rPr>
              <a:t>School Fundraising Programs					Page 8</a:t>
            </a:r>
          </a:p>
          <a:p>
            <a:endParaRPr lang="en-US" sz="1400" b="1" dirty="0">
              <a:solidFill>
                <a:srgbClr val="002060"/>
              </a:solidFill>
            </a:endParaRPr>
          </a:p>
          <a:p>
            <a:r>
              <a:rPr lang="en-US" sz="1400" b="1" dirty="0">
                <a:solidFill>
                  <a:srgbClr val="002060"/>
                </a:solidFill>
              </a:rPr>
              <a:t>Lunch Program and After-Care Options			Page 9</a:t>
            </a:r>
          </a:p>
          <a:p>
            <a:endParaRPr lang="en-US" sz="1400" b="1" dirty="0">
              <a:solidFill>
                <a:srgbClr val="002060"/>
              </a:solidFill>
            </a:endParaRPr>
          </a:p>
          <a:p>
            <a:r>
              <a:rPr lang="en-US" sz="1400" b="1" dirty="0">
                <a:solidFill>
                  <a:srgbClr val="002060"/>
                </a:solidFill>
              </a:rPr>
              <a:t>Events Calendar							Page 10-11</a:t>
            </a:r>
          </a:p>
          <a:p>
            <a:endParaRPr lang="en-US" sz="1400" b="1" dirty="0">
              <a:solidFill>
                <a:srgbClr val="002060"/>
              </a:solidFill>
            </a:endParaRPr>
          </a:p>
          <a:p>
            <a:r>
              <a:rPr lang="en-US" sz="1400" b="1" dirty="0">
                <a:solidFill>
                  <a:srgbClr val="002060"/>
                </a:solidFill>
              </a:rPr>
              <a:t>District School Calendar 						Page 12</a:t>
            </a:r>
          </a:p>
          <a:p>
            <a:endParaRPr lang="en-US" sz="1400" b="1" dirty="0">
              <a:solidFill>
                <a:srgbClr val="002060"/>
              </a:solidFill>
            </a:endParaRPr>
          </a:p>
          <a:p>
            <a:r>
              <a:rPr lang="en-US" sz="1400" b="1" dirty="0">
                <a:solidFill>
                  <a:srgbClr val="002060"/>
                </a:solidFill>
              </a:rPr>
              <a:t>Daily Bell Schedule						Page 13</a:t>
            </a:r>
          </a:p>
          <a:p>
            <a:endParaRPr lang="en-US" sz="1400" b="1" dirty="0">
              <a:solidFill>
                <a:srgbClr val="002060"/>
              </a:solidFill>
            </a:endParaRPr>
          </a:p>
          <a:p>
            <a:r>
              <a:rPr lang="en-US" sz="1400" b="1" dirty="0">
                <a:solidFill>
                  <a:srgbClr val="002060"/>
                </a:solidFill>
              </a:rPr>
              <a:t>Volunteering Prep &amp; Forms					Page 14-17</a:t>
            </a:r>
          </a:p>
          <a:p>
            <a:endParaRPr lang="en-US" sz="1400" b="1" dirty="0">
              <a:solidFill>
                <a:srgbClr val="002060"/>
              </a:solidFill>
            </a:endParaRPr>
          </a:p>
          <a:p>
            <a:r>
              <a:rPr lang="en-US" sz="1400" b="1" dirty="0">
                <a:solidFill>
                  <a:srgbClr val="002060"/>
                </a:solidFill>
              </a:rPr>
              <a:t>Community Reference List					Page 18-19</a:t>
            </a:r>
          </a:p>
          <a:p>
            <a:endParaRPr lang="en-US" sz="1200" dirty="0"/>
          </a:p>
          <a:p>
            <a:endParaRPr lang="en-US" sz="1200" dirty="0"/>
          </a:p>
          <a:p>
            <a:endParaRPr lang="en-US" sz="1200" dirty="0"/>
          </a:p>
          <a:p>
            <a:endParaRPr lang="en-US" sz="1200" dirty="0"/>
          </a:p>
          <a:p>
            <a:endParaRPr lang="en-US" sz="1200" dirty="0"/>
          </a:p>
          <a:p>
            <a:endParaRPr lang="en-US" sz="1200" dirty="0"/>
          </a:p>
        </p:txBody>
      </p:sp>
      <p:sp>
        <p:nvSpPr>
          <p:cNvPr id="2" name="Slide Number Placeholder 1">
            <a:extLst>
              <a:ext uri="{FF2B5EF4-FFF2-40B4-BE49-F238E27FC236}">
                <a16:creationId xmlns:a16="http://schemas.microsoft.com/office/drawing/2014/main" id="{DBCBFE60-A93E-4C71-8624-02880050D6A4}"/>
              </a:ext>
            </a:extLst>
          </p:cNvPr>
          <p:cNvSpPr>
            <a:spLocks noGrp="1"/>
          </p:cNvSpPr>
          <p:nvPr>
            <p:ph type="sldNum" sz="quarter" idx="12"/>
          </p:nvPr>
        </p:nvSpPr>
        <p:spPr/>
        <p:txBody>
          <a:bodyPr/>
          <a:lstStyle/>
          <a:p>
            <a:fld id="{265F85E6-D96B-4630-B334-322515CDC5EB}" type="slidenum">
              <a:rPr lang="en-US" smtClean="0"/>
              <a:t>2</a:t>
            </a:fld>
            <a:endParaRPr lang="en-US" dirty="0"/>
          </a:p>
        </p:txBody>
      </p:sp>
      <p:sp>
        <p:nvSpPr>
          <p:cNvPr id="7" name="Footer Placeholder 9">
            <a:extLst>
              <a:ext uri="{FF2B5EF4-FFF2-40B4-BE49-F238E27FC236}">
                <a16:creationId xmlns:a16="http://schemas.microsoft.com/office/drawing/2014/main" id="{37C53671-630D-4F51-8247-55A28B55C249}"/>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Tree>
    <p:extLst>
      <p:ext uri="{BB962C8B-B14F-4D97-AF65-F5344CB8AC3E}">
        <p14:creationId xmlns:p14="http://schemas.microsoft.com/office/powerpoint/2010/main" val="3472543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C6809AF-DDAB-4BDA-83E6-BDE00B19ACB6}"/>
              </a:ext>
            </a:extLst>
          </p:cNvPr>
          <p:cNvSpPr txBox="1"/>
          <p:nvPr/>
        </p:nvSpPr>
        <p:spPr>
          <a:xfrm>
            <a:off x="433290" y="1590251"/>
            <a:ext cx="5833099" cy="6647974"/>
          </a:xfrm>
          <a:prstGeom prst="rect">
            <a:avLst/>
          </a:prstGeom>
          <a:solidFill>
            <a:schemeClr val="bg1"/>
          </a:solidFill>
        </p:spPr>
        <p:txBody>
          <a:bodyPr wrap="square" rtlCol="0">
            <a:spAutoFit/>
          </a:bodyPr>
          <a:lstStyle/>
          <a:p>
            <a:r>
              <a:rPr lang="en-US" sz="1150" b="1" dirty="0" err="1"/>
              <a:t>Daves</a:t>
            </a:r>
            <a:r>
              <a:rPr lang="en-US" sz="1150" b="1" dirty="0"/>
              <a:t> Avenue Elementary School</a:t>
            </a:r>
            <a:r>
              <a:rPr lang="en-US" sz="1150" dirty="0"/>
              <a:t> </a:t>
            </a:r>
          </a:p>
          <a:p>
            <a:r>
              <a:rPr lang="en-US" sz="1150" dirty="0"/>
              <a:t>17770 </a:t>
            </a:r>
            <a:r>
              <a:rPr lang="en-US" sz="1150" dirty="0" err="1"/>
              <a:t>Daves</a:t>
            </a:r>
            <a:r>
              <a:rPr lang="en-US" sz="1150" dirty="0"/>
              <a:t> Avenue </a:t>
            </a:r>
          </a:p>
          <a:p>
            <a:r>
              <a:rPr lang="en-US" sz="1150" dirty="0"/>
              <a:t>Monte Sereno, CA 95030 </a:t>
            </a:r>
          </a:p>
          <a:p>
            <a:r>
              <a:rPr lang="en-US" sz="1150" dirty="0"/>
              <a:t>(408) 335-2200 </a:t>
            </a:r>
          </a:p>
          <a:p>
            <a:r>
              <a:rPr lang="en-US" sz="1150" dirty="0" err="1"/>
              <a:t>daves.lgusd.org</a:t>
            </a:r>
            <a:endParaRPr lang="en-US" sz="1150" dirty="0"/>
          </a:p>
          <a:p>
            <a:r>
              <a:rPr lang="en-US" sz="1150" dirty="0"/>
              <a:t> </a:t>
            </a:r>
          </a:p>
          <a:p>
            <a:endParaRPr lang="en-US" sz="1150" dirty="0"/>
          </a:p>
          <a:p>
            <a:r>
              <a:rPr lang="en-US" sz="1150" dirty="0"/>
              <a:t>Dear Cool Cat Students and Families, </a:t>
            </a:r>
          </a:p>
          <a:p>
            <a:r>
              <a:rPr lang="en-US" sz="1150" dirty="0"/>
              <a:t> </a:t>
            </a:r>
          </a:p>
          <a:p>
            <a:r>
              <a:rPr lang="en-US" sz="1150" dirty="0"/>
              <a:t>Welcome to </a:t>
            </a:r>
            <a:r>
              <a:rPr lang="en-US" sz="1150" dirty="0" err="1"/>
              <a:t>Daves</a:t>
            </a:r>
            <a:r>
              <a:rPr lang="en-US" sz="1150" dirty="0"/>
              <a:t> Avenue Elementary School! I trust that your summer was full of exciting novels, sunshine, and special moments with family and friends. As we embark on the 2019-2020 school year, I am beyond thrilled to be the lead learner of our wonderful school. </a:t>
            </a:r>
          </a:p>
          <a:p>
            <a:r>
              <a:rPr lang="en-US" sz="1150" dirty="0"/>
              <a:t> </a:t>
            </a:r>
          </a:p>
          <a:p>
            <a:r>
              <a:rPr lang="en-US" sz="1150" dirty="0"/>
              <a:t>Our staff is dedicated to working with students and families to ensure a balanced educational program promoting academic excellence, a love of learning, and resiliency, which ultimately supports our common vision of developing the whole child. With communication, collaboration, critical thinking, and creativity being at the core of daily instruction, our students will master these “Super Skills” needed to navigate and succeed in the 21st Century. In addition to core instruction, our students benefit from a comprehensive program in Character Education, Music, Art, Physical Education, and Technology.  This year, LGUSD will be hosting a variety of stakeholder input meetings to devise a new 5-year Strategic Plan. I encourage you to participate! Dates will be announced in the near future. </a:t>
            </a:r>
          </a:p>
          <a:p>
            <a:r>
              <a:rPr lang="en-US" sz="1150" dirty="0"/>
              <a:t> </a:t>
            </a:r>
          </a:p>
          <a:p>
            <a:r>
              <a:rPr lang="en-US" sz="1150" dirty="0"/>
              <a:t>Our staff takes great pride in providing learning environments where students thrive academically, socially, and emotionally.  As your leader, I am committed to bringing our village of stakeholders together including students, parents, staff, and community members. Parents are also encouraged to become Asset Building Champions by getting involved in Project Cornerstone. Your support at home and on campus is invaluable and appreciated!</a:t>
            </a:r>
          </a:p>
          <a:p>
            <a:r>
              <a:rPr lang="en-US" sz="1150" dirty="0"/>
              <a:t> </a:t>
            </a:r>
          </a:p>
          <a:p>
            <a:r>
              <a:rPr lang="en-US" sz="1150" dirty="0"/>
              <a:t>I know this will be an outstanding year together! If I may be of further assistance to you, please do not hesitate to contact me at </a:t>
            </a:r>
            <a:r>
              <a:rPr lang="en-US" sz="1150" dirty="0" err="1"/>
              <a:t>jmittleman@lgusd.org</a:t>
            </a:r>
            <a:r>
              <a:rPr lang="en-US" sz="1150" dirty="0"/>
              <a:t> or by phone (408) 335-2200. </a:t>
            </a:r>
          </a:p>
          <a:p>
            <a:r>
              <a:rPr lang="en-US" sz="1150" dirty="0"/>
              <a:t> </a:t>
            </a:r>
          </a:p>
          <a:p>
            <a:r>
              <a:rPr lang="en-US" sz="1150" dirty="0"/>
              <a:t>Sincerely, </a:t>
            </a:r>
          </a:p>
          <a:p>
            <a:r>
              <a:rPr lang="en-US" sz="1150" dirty="0"/>
              <a:t>Jenna </a:t>
            </a:r>
            <a:r>
              <a:rPr lang="en-US" sz="1150" dirty="0" err="1"/>
              <a:t>Mittleman</a:t>
            </a:r>
            <a:r>
              <a:rPr lang="en-US" sz="1150" dirty="0"/>
              <a:t>, Principal</a:t>
            </a:r>
          </a:p>
          <a:p>
            <a:r>
              <a:rPr lang="en-US" sz="1150" dirty="0" err="1"/>
              <a:t>Daves</a:t>
            </a:r>
            <a:r>
              <a:rPr lang="en-US" sz="1150" dirty="0"/>
              <a:t> Avenue Elementary School</a:t>
            </a:r>
          </a:p>
          <a:p>
            <a:r>
              <a:rPr lang="en-US" sz="1150" dirty="0"/>
              <a:t> </a:t>
            </a:r>
          </a:p>
          <a:p>
            <a:endParaRPr lang="en-US" sz="1200" dirty="0"/>
          </a:p>
        </p:txBody>
      </p:sp>
      <p:sp>
        <p:nvSpPr>
          <p:cNvPr id="10" name="Footer Placeholder 9">
            <a:extLst>
              <a:ext uri="{FF2B5EF4-FFF2-40B4-BE49-F238E27FC236}">
                <a16:creationId xmlns:a16="http://schemas.microsoft.com/office/drawing/2014/main" id="{C3C4D135-153A-47B8-B295-069397C860F3}"/>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
        <p:nvSpPr>
          <p:cNvPr id="5" name="Rectangle 4">
            <a:extLst>
              <a:ext uri="{FF2B5EF4-FFF2-40B4-BE49-F238E27FC236}">
                <a16:creationId xmlns:a16="http://schemas.microsoft.com/office/drawing/2014/main" id="{BF860020-6232-49A9-90F7-A3607CCF11C5}"/>
              </a:ext>
            </a:extLst>
          </p:cNvPr>
          <p:cNvSpPr/>
          <p:nvPr/>
        </p:nvSpPr>
        <p:spPr>
          <a:xfrm>
            <a:off x="246490" y="987378"/>
            <a:ext cx="3103350" cy="400110"/>
          </a:xfrm>
          <a:prstGeom prst="rect">
            <a:avLst/>
          </a:prstGeom>
        </p:spPr>
        <p:txBody>
          <a:bodyPr wrap="none">
            <a:spAutoFit/>
          </a:bodyPr>
          <a:lstStyle/>
          <a:p>
            <a:r>
              <a:rPr lang="en-US" sz="2000" b="1" dirty="0">
                <a:solidFill>
                  <a:schemeClr val="accent6"/>
                </a:solidFill>
              </a:rPr>
              <a:t>Welcome to Daves Avenue!</a:t>
            </a:r>
            <a:endParaRPr lang="en-US" sz="2000" dirty="0">
              <a:solidFill>
                <a:schemeClr val="accent6"/>
              </a:solidFill>
            </a:endParaRPr>
          </a:p>
        </p:txBody>
      </p:sp>
      <p:sp>
        <p:nvSpPr>
          <p:cNvPr id="2" name="Slide Number Placeholder 1">
            <a:extLst>
              <a:ext uri="{FF2B5EF4-FFF2-40B4-BE49-F238E27FC236}">
                <a16:creationId xmlns:a16="http://schemas.microsoft.com/office/drawing/2014/main" id="{CF211383-F394-45C1-80AF-0F1EE288F63E}"/>
              </a:ext>
            </a:extLst>
          </p:cNvPr>
          <p:cNvSpPr>
            <a:spLocks noGrp="1"/>
          </p:cNvSpPr>
          <p:nvPr>
            <p:ph type="sldNum" sz="quarter" idx="12"/>
          </p:nvPr>
        </p:nvSpPr>
        <p:spPr/>
        <p:txBody>
          <a:bodyPr/>
          <a:lstStyle/>
          <a:p>
            <a:fld id="{265F85E6-D96B-4630-B334-322515CDC5EB}" type="slidenum">
              <a:rPr lang="en-US" smtClean="0"/>
              <a:t>3</a:t>
            </a:fld>
            <a:endParaRPr lang="en-US"/>
          </a:p>
        </p:txBody>
      </p:sp>
    </p:spTree>
    <p:extLst>
      <p:ext uri="{BB962C8B-B14F-4D97-AF65-F5344CB8AC3E}">
        <p14:creationId xmlns:p14="http://schemas.microsoft.com/office/powerpoint/2010/main" val="1743551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39E40F1-787E-43F3-B471-F3997FA86015}"/>
              </a:ext>
            </a:extLst>
          </p:cNvPr>
          <p:cNvSpPr txBox="1"/>
          <p:nvPr/>
        </p:nvSpPr>
        <p:spPr>
          <a:xfrm>
            <a:off x="453153" y="1784790"/>
            <a:ext cx="5996199" cy="4924425"/>
          </a:xfrm>
          <a:prstGeom prst="rect">
            <a:avLst/>
          </a:prstGeom>
          <a:noFill/>
        </p:spPr>
        <p:txBody>
          <a:bodyPr wrap="square" rtlCol="0">
            <a:spAutoFit/>
          </a:bodyPr>
          <a:lstStyle/>
          <a:p>
            <a:r>
              <a:rPr lang="en-US" sz="1600" b="1" dirty="0"/>
              <a:t>Welcome to Daves Avenue Elementary School! </a:t>
            </a:r>
            <a:r>
              <a:rPr lang="en-US" sz="1400" dirty="0"/>
              <a:t> </a:t>
            </a:r>
          </a:p>
          <a:p>
            <a:endParaRPr lang="en-US" sz="1400" dirty="0"/>
          </a:p>
          <a:p>
            <a:r>
              <a:rPr lang="en-US" sz="1400" dirty="0"/>
              <a:t>We are so happy to have you join the Daves Avenue community.  We are proud to be parents at </a:t>
            </a:r>
            <a:r>
              <a:rPr lang="en-US" sz="1400" dirty="0" err="1"/>
              <a:t>Daves</a:t>
            </a:r>
            <a:r>
              <a:rPr lang="en-US" sz="1400" dirty="0"/>
              <a:t> Avenue and delighted you have joined our school!  </a:t>
            </a:r>
          </a:p>
          <a:p>
            <a:endParaRPr lang="en-US" sz="1400" dirty="0"/>
          </a:p>
          <a:p>
            <a:r>
              <a:rPr lang="en-US" sz="1400" dirty="0"/>
              <a:t>As the New Parent Committee, we will communicate school activities and coordinate special events for new families.  We understand that time is valuable and work schedules vary, so we provide many opportunities for you to engage and collaborate in school activities and special events.  All of the activities are highlighted weekly in The Avenue e-newsletter.  This e-newsletter is emailed to parents every Wednesday, so keep an eye out for it.  We encourage you to visit the </a:t>
            </a:r>
            <a:r>
              <a:rPr lang="en-US" sz="1400" dirty="0" err="1"/>
              <a:t>Daves</a:t>
            </a:r>
            <a:r>
              <a:rPr lang="en-US" sz="1400" dirty="0"/>
              <a:t> Ave School website at </a:t>
            </a:r>
            <a:r>
              <a:rPr lang="en-US" sz="1400" u="sng" dirty="0">
                <a:hlinkClick r:id="rId2"/>
              </a:rPr>
              <a:t>daves.lgusd.org</a:t>
            </a:r>
            <a:r>
              <a:rPr lang="en-US" sz="1400" dirty="0"/>
              <a:t> where you will find information about the school and teacher websites.  We also encourage you to visit the Home &amp; School Club (H&amp;SC) website at </a:t>
            </a:r>
            <a:r>
              <a:rPr lang="en-US" sz="1400" u="sng" dirty="0">
                <a:hlinkClick r:id="rId3"/>
              </a:rPr>
              <a:t>davesavehsc.org</a:t>
            </a:r>
            <a:r>
              <a:rPr lang="en-US" sz="1400" u="sng" dirty="0"/>
              <a:t>.</a:t>
            </a:r>
            <a:r>
              <a:rPr lang="en-US" sz="1400" b="1" dirty="0"/>
              <a:t>  </a:t>
            </a:r>
            <a:r>
              <a:rPr lang="en-US" sz="1400" dirty="0"/>
              <a:t>The </a:t>
            </a:r>
            <a:r>
              <a:rPr lang="en-US" sz="1400" dirty="0" err="1"/>
              <a:t>Daves</a:t>
            </a:r>
            <a:r>
              <a:rPr lang="en-US" sz="1400" dirty="0"/>
              <a:t> Ave H&amp;SC is our parent volunteer organization that supports our </a:t>
            </a:r>
            <a:r>
              <a:rPr lang="en-US" sz="1400" dirty="0" err="1"/>
              <a:t>Daves</a:t>
            </a:r>
            <a:r>
              <a:rPr lang="en-US" sz="1400" dirty="0"/>
              <a:t> community through a wide variety of programs.</a:t>
            </a:r>
            <a:br>
              <a:rPr lang="en-US" sz="1400" dirty="0"/>
            </a:br>
            <a:br>
              <a:rPr lang="en-US" sz="1400" dirty="0"/>
            </a:br>
            <a:r>
              <a:rPr lang="en-US" sz="1400" dirty="0"/>
              <a:t>Please feel free to send us an email with any questions. We are excited to begin this journey with you! Your participation and enthusiasm will help guarantee a fantastic year.  </a:t>
            </a:r>
          </a:p>
          <a:p>
            <a:endParaRPr lang="en-US" dirty="0"/>
          </a:p>
          <a:p>
            <a:r>
              <a:rPr lang="en-US" sz="1400" dirty="0"/>
              <a:t>Warm regards, </a:t>
            </a:r>
          </a:p>
        </p:txBody>
      </p:sp>
      <p:sp>
        <p:nvSpPr>
          <p:cNvPr id="6" name="Rectangle 5">
            <a:extLst>
              <a:ext uri="{FF2B5EF4-FFF2-40B4-BE49-F238E27FC236}">
                <a16:creationId xmlns:a16="http://schemas.microsoft.com/office/drawing/2014/main" id="{C544F429-DB8D-4346-8F3E-E00B9C1327FF}"/>
              </a:ext>
            </a:extLst>
          </p:cNvPr>
          <p:cNvSpPr/>
          <p:nvPr/>
        </p:nvSpPr>
        <p:spPr>
          <a:xfrm>
            <a:off x="246490" y="987378"/>
            <a:ext cx="2670859" cy="400110"/>
          </a:xfrm>
          <a:prstGeom prst="rect">
            <a:avLst/>
          </a:prstGeom>
        </p:spPr>
        <p:txBody>
          <a:bodyPr wrap="none">
            <a:spAutoFit/>
          </a:bodyPr>
          <a:lstStyle/>
          <a:p>
            <a:r>
              <a:rPr lang="en-US" sz="2000" b="1" dirty="0">
                <a:solidFill>
                  <a:schemeClr val="accent6"/>
                </a:solidFill>
              </a:rPr>
              <a:t>New Parent Committee</a:t>
            </a:r>
            <a:endParaRPr lang="en-US" sz="2000" dirty="0">
              <a:solidFill>
                <a:schemeClr val="accent6"/>
              </a:solidFill>
            </a:endParaRPr>
          </a:p>
        </p:txBody>
      </p:sp>
      <p:sp>
        <p:nvSpPr>
          <p:cNvPr id="7" name="TextBox 6">
            <a:extLst>
              <a:ext uri="{FF2B5EF4-FFF2-40B4-BE49-F238E27FC236}">
                <a16:creationId xmlns:a16="http://schemas.microsoft.com/office/drawing/2014/main" id="{C7113314-B82F-475D-B920-802A49A68C1D}"/>
              </a:ext>
            </a:extLst>
          </p:cNvPr>
          <p:cNvSpPr txBox="1"/>
          <p:nvPr/>
        </p:nvSpPr>
        <p:spPr>
          <a:xfrm>
            <a:off x="453152" y="6760206"/>
            <a:ext cx="4219473" cy="738664"/>
          </a:xfrm>
          <a:prstGeom prst="rect">
            <a:avLst/>
          </a:prstGeom>
          <a:noFill/>
        </p:spPr>
        <p:txBody>
          <a:bodyPr wrap="square" rtlCol="0">
            <a:spAutoFit/>
          </a:bodyPr>
          <a:lstStyle/>
          <a:p>
            <a:r>
              <a:rPr lang="en-US" sz="1400" dirty="0"/>
              <a:t>Nicole Reginelli   (</a:t>
            </a:r>
            <a:r>
              <a:rPr lang="en-US" sz="1400" dirty="0">
                <a:hlinkClick r:id="rId4"/>
              </a:rPr>
              <a:t>nreginelli@me.com</a:t>
            </a:r>
            <a:r>
              <a:rPr lang="en-US" sz="1400" dirty="0"/>
              <a:t>)</a:t>
            </a:r>
          </a:p>
          <a:p>
            <a:r>
              <a:rPr lang="en-US" sz="1400" dirty="0"/>
              <a:t>Jeannette </a:t>
            </a:r>
            <a:r>
              <a:rPr lang="en-US" sz="1400" dirty="0" err="1"/>
              <a:t>Pequignot</a:t>
            </a:r>
            <a:r>
              <a:rPr lang="en-US" sz="1400" dirty="0"/>
              <a:t>   (</a:t>
            </a:r>
            <a:r>
              <a:rPr lang="en-US" sz="1400" u="sng" dirty="0">
                <a:solidFill>
                  <a:srgbClr val="0070C0"/>
                </a:solidFill>
              </a:rPr>
              <a:t>jpequignot1@icloud.com</a:t>
            </a:r>
            <a:r>
              <a:rPr lang="en-US" sz="1400" dirty="0"/>
              <a:t>)</a:t>
            </a:r>
          </a:p>
          <a:p>
            <a:r>
              <a:rPr lang="en-US" sz="1400" dirty="0"/>
              <a:t>New Parent Committee</a:t>
            </a:r>
          </a:p>
        </p:txBody>
      </p:sp>
      <p:sp>
        <p:nvSpPr>
          <p:cNvPr id="3" name="Slide Number Placeholder 2">
            <a:extLst>
              <a:ext uri="{FF2B5EF4-FFF2-40B4-BE49-F238E27FC236}">
                <a16:creationId xmlns:a16="http://schemas.microsoft.com/office/drawing/2014/main" id="{9241DC72-2639-4A77-A5A4-83D2355B0610}"/>
              </a:ext>
            </a:extLst>
          </p:cNvPr>
          <p:cNvSpPr>
            <a:spLocks noGrp="1"/>
          </p:cNvSpPr>
          <p:nvPr>
            <p:ph type="sldNum" sz="quarter" idx="12"/>
          </p:nvPr>
        </p:nvSpPr>
        <p:spPr/>
        <p:txBody>
          <a:bodyPr/>
          <a:lstStyle/>
          <a:p>
            <a:fld id="{265F85E6-D96B-4630-B334-322515CDC5EB}" type="slidenum">
              <a:rPr lang="en-US" smtClean="0"/>
              <a:t>4</a:t>
            </a:fld>
            <a:endParaRPr lang="en-US"/>
          </a:p>
        </p:txBody>
      </p:sp>
      <p:sp>
        <p:nvSpPr>
          <p:cNvPr id="8" name="Footer Placeholder 9">
            <a:extLst>
              <a:ext uri="{FF2B5EF4-FFF2-40B4-BE49-F238E27FC236}">
                <a16:creationId xmlns:a16="http://schemas.microsoft.com/office/drawing/2014/main" id="{DAC11B69-1981-4438-AEEB-FC52FCF4ED2D}"/>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Tree>
    <p:extLst>
      <p:ext uri="{BB962C8B-B14F-4D97-AF65-F5344CB8AC3E}">
        <p14:creationId xmlns:p14="http://schemas.microsoft.com/office/powerpoint/2010/main" val="1298256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A65A2C31-DA39-4939-B37A-EE98E98C833E}"/>
              </a:ext>
            </a:extLst>
          </p:cNvPr>
          <p:cNvGraphicFramePr>
            <a:graphicFrameLocks noGrp="1"/>
          </p:cNvGraphicFramePr>
          <p:nvPr>
            <p:extLst>
              <p:ext uri="{D42A27DB-BD31-4B8C-83A1-F6EECF244321}">
                <p14:modId xmlns:p14="http://schemas.microsoft.com/office/powerpoint/2010/main" val="338137139"/>
              </p:ext>
            </p:extLst>
          </p:nvPr>
        </p:nvGraphicFramePr>
        <p:xfrm>
          <a:off x="108048" y="1542482"/>
          <a:ext cx="6620544" cy="6705779"/>
        </p:xfrm>
        <a:graphic>
          <a:graphicData uri="http://schemas.openxmlformats.org/drawingml/2006/table">
            <a:tbl>
              <a:tblPr firstRow="1" bandRow="1">
                <a:tableStyleId>{5940675A-B579-460E-94D1-54222C63F5DA}</a:tableStyleId>
              </a:tblPr>
              <a:tblGrid>
                <a:gridCol w="2162937">
                  <a:extLst>
                    <a:ext uri="{9D8B030D-6E8A-4147-A177-3AD203B41FA5}">
                      <a16:colId xmlns:a16="http://schemas.microsoft.com/office/drawing/2014/main" val="1019642685"/>
                    </a:ext>
                  </a:extLst>
                </a:gridCol>
                <a:gridCol w="2509734">
                  <a:extLst>
                    <a:ext uri="{9D8B030D-6E8A-4147-A177-3AD203B41FA5}">
                      <a16:colId xmlns:a16="http://schemas.microsoft.com/office/drawing/2014/main" val="4230262175"/>
                    </a:ext>
                  </a:extLst>
                </a:gridCol>
                <a:gridCol w="1947873">
                  <a:extLst>
                    <a:ext uri="{9D8B030D-6E8A-4147-A177-3AD203B41FA5}">
                      <a16:colId xmlns:a16="http://schemas.microsoft.com/office/drawing/2014/main" val="438671842"/>
                    </a:ext>
                  </a:extLst>
                </a:gridCol>
              </a:tblGrid>
              <a:tr h="311920">
                <a:tc>
                  <a:txBody>
                    <a:bodyPr/>
                    <a:lstStyle/>
                    <a:p>
                      <a:pPr algn="ctr"/>
                      <a:r>
                        <a:rPr lang="en-US" sz="1400" b="1" dirty="0"/>
                        <a:t>Program / Reference</a:t>
                      </a:r>
                      <a:endParaRPr lang="en-US" sz="1400" b="1" dirty="0">
                        <a:solidFill>
                          <a:schemeClr val="tx1"/>
                        </a:solidFill>
                      </a:endParaRPr>
                    </a:p>
                  </a:txBody>
                  <a:tcPr>
                    <a:solidFill>
                      <a:schemeClr val="accent4"/>
                    </a:solidFill>
                  </a:tcPr>
                </a:tc>
                <a:tc>
                  <a:txBody>
                    <a:bodyPr/>
                    <a:lstStyle/>
                    <a:p>
                      <a:pPr algn="ctr"/>
                      <a:r>
                        <a:rPr lang="en-US" sz="1400" b="1" dirty="0"/>
                        <a:t>Description </a:t>
                      </a:r>
                      <a:endParaRPr lang="en-US" sz="1400" b="1" dirty="0">
                        <a:solidFill>
                          <a:schemeClr val="tx1"/>
                        </a:solidFill>
                      </a:endParaRPr>
                    </a:p>
                  </a:txBody>
                  <a:tcPr>
                    <a:solidFill>
                      <a:schemeClr val="accent4"/>
                    </a:solidFill>
                  </a:tcPr>
                </a:tc>
                <a:tc>
                  <a:txBody>
                    <a:bodyPr/>
                    <a:lstStyle/>
                    <a:p>
                      <a:pPr algn="ctr"/>
                      <a:r>
                        <a:rPr lang="en-US" sz="1400" b="1" dirty="0"/>
                        <a:t>Reference Info</a:t>
                      </a:r>
                      <a:endParaRPr lang="en-US" sz="1400" b="1" dirty="0">
                        <a:solidFill>
                          <a:schemeClr val="tx1"/>
                        </a:solidFill>
                      </a:endParaRPr>
                    </a:p>
                  </a:txBody>
                  <a:tcPr>
                    <a:solidFill>
                      <a:schemeClr val="accent4"/>
                    </a:solidFill>
                  </a:tcPr>
                </a:tc>
                <a:extLst>
                  <a:ext uri="{0D108BD9-81ED-4DB2-BD59-A6C34878D82A}">
                    <a16:rowId xmlns:a16="http://schemas.microsoft.com/office/drawing/2014/main" val="3827470566"/>
                  </a:ext>
                </a:extLst>
              </a:tr>
              <a:tr h="1151016">
                <a:tc>
                  <a:txBody>
                    <a:bodyPr/>
                    <a:lstStyle/>
                    <a:p>
                      <a:r>
                        <a:rPr lang="en-US" sz="1200" b="1" dirty="0"/>
                        <a:t>Staff Reference Guide</a:t>
                      </a:r>
                    </a:p>
                  </a:txBody>
                  <a:tcPr/>
                </a:tc>
                <a:tc>
                  <a:txBody>
                    <a:bodyPr/>
                    <a:lstStyle/>
                    <a:p>
                      <a:r>
                        <a:rPr lang="en-US" sz="1100" dirty="0"/>
                        <a:t>Teacher and Administration contact information.</a:t>
                      </a:r>
                    </a:p>
                    <a:p>
                      <a:endParaRPr lang="en-US" sz="1100" dirty="0"/>
                    </a:p>
                    <a:p>
                      <a:endParaRPr lang="en-US" sz="1100" b="1" dirty="0"/>
                    </a:p>
                    <a:p>
                      <a:endParaRPr lang="en-US" sz="1100" dirty="0">
                        <a:solidFill>
                          <a:srgbClr val="FF0000"/>
                        </a:solidFill>
                        <a:sym typeface="Wingdings" panose="05000000000000000000" pitchFamily="2" charset="2"/>
                      </a:endParaRPr>
                    </a:p>
                  </a:txBody>
                  <a:tcPr/>
                </a:tc>
                <a:tc>
                  <a:txBody>
                    <a:bodyPr/>
                    <a:lstStyle/>
                    <a:p>
                      <a:r>
                        <a:rPr lang="en-US" sz="1100" dirty="0">
                          <a:hlinkClick r:id="rId2"/>
                        </a:rPr>
                        <a:t>daves.lgusd.org/apps/staff/</a:t>
                      </a:r>
                      <a:endParaRPr lang="en-US" sz="1100" dirty="0"/>
                    </a:p>
                    <a:p>
                      <a:endParaRPr lang="en-US" sz="1100" dirty="0"/>
                    </a:p>
                    <a:p>
                      <a:r>
                        <a:rPr lang="en-US" sz="1100" b="1" dirty="0"/>
                        <a:t>School Health Clerk:</a:t>
                      </a:r>
                    </a:p>
                    <a:p>
                      <a:r>
                        <a:rPr lang="en-US" sz="1100" b="0" dirty="0"/>
                        <a:t>Gigi Harrell –</a:t>
                      </a:r>
                      <a:r>
                        <a:rPr lang="en-US" sz="1100" dirty="0">
                          <a:sym typeface="Wingdings" panose="05000000000000000000" pitchFamily="2" charset="2"/>
                          <a:hlinkClick r:id="rId3"/>
                        </a:rPr>
                        <a:t>gharrell@lgusd.org</a:t>
                      </a:r>
                      <a:r>
                        <a:rPr lang="en-US" sz="1100" b="0" dirty="0"/>
                        <a:t> </a:t>
                      </a:r>
                    </a:p>
                  </a:txBody>
                  <a:tcPr/>
                </a:tc>
                <a:extLst>
                  <a:ext uri="{0D108BD9-81ED-4DB2-BD59-A6C34878D82A}">
                    <a16:rowId xmlns:a16="http://schemas.microsoft.com/office/drawing/2014/main" val="256507133"/>
                  </a:ext>
                </a:extLst>
              </a:tr>
              <a:tr h="1370317">
                <a:tc>
                  <a:txBody>
                    <a:bodyPr/>
                    <a:lstStyle/>
                    <a:p>
                      <a:r>
                        <a:rPr lang="en-US" sz="1200" b="1" dirty="0"/>
                        <a:t>Daves Avenue Attendance Line</a:t>
                      </a:r>
                    </a:p>
                  </a:txBody>
                  <a:tcPr/>
                </a:tc>
                <a:tc>
                  <a:txBody>
                    <a:bodyPr/>
                    <a:lstStyle/>
                    <a:p>
                      <a:r>
                        <a:rPr lang="en-US" sz="1100" dirty="0"/>
                        <a:t>If your child will not be attending school, please call the attendance line by 8:45am the day your child will be out. </a:t>
                      </a:r>
                    </a:p>
                    <a:p>
                      <a:endParaRPr lang="en-US" sz="1100" dirty="0"/>
                    </a:p>
                    <a:p>
                      <a:r>
                        <a:rPr lang="en-US" sz="1100" dirty="0"/>
                        <a:t>The phone recording will advise what information you need to provide. This line is open 24 hours. </a:t>
                      </a:r>
                    </a:p>
                  </a:txBody>
                  <a:tcPr/>
                </a:tc>
                <a:tc>
                  <a:txBody>
                    <a:bodyPr/>
                    <a:lstStyle/>
                    <a:p>
                      <a:r>
                        <a:rPr lang="en-US" sz="1100" dirty="0"/>
                        <a:t>Daves Avenue Attendance Line:  408-335-2245</a:t>
                      </a:r>
                    </a:p>
                  </a:txBody>
                  <a:tcPr/>
                </a:tc>
                <a:extLst>
                  <a:ext uri="{0D108BD9-81ED-4DB2-BD59-A6C34878D82A}">
                    <a16:rowId xmlns:a16="http://schemas.microsoft.com/office/drawing/2014/main" val="3638085908"/>
                  </a:ext>
                </a:extLst>
              </a:tr>
              <a:tr h="1143830">
                <a:tc>
                  <a:txBody>
                    <a:bodyPr/>
                    <a:lstStyle/>
                    <a:p>
                      <a:r>
                        <a:rPr lang="en-US" sz="1200" b="1" dirty="0" err="1"/>
                        <a:t>Daves</a:t>
                      </a:r>
                      <a:r>
                        <a:rPr lang="en-US" sz="1200" b="1" dirty="0"/>
                        <a:t> Event Calendar</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a:t>Subscribe to the </a:t>
                      </a:r>
                      <a:r>
                        <a:rPr lang="en-US" sz="1100" kern="1200">
                          <a:solidFill>
                            <a:schemeClr val="tx1"/>
                          </a:solidFill>
                          <a:latin typeface="+mn-lt"/>
                          <a:ea typeface="+mn-ea"/>
                          <a:cs typeface="+mn-cs"/>
                          <a:hlinkClick r:id="rId4"/>
                        </a:rPr>
                        <a:t>H&amp;SC calendar</a:t>
                      </a:r>
                      <a:r>
                        <a:rPr lang="en-US" sz="1100"/>
                        <a:t> and you’ll always have the latest details of the many exciting Daves Avenue community events at your fingertips. </a:t>
                      </a:r>
                      <a:r>
                        <a:rPr lang="en-US" sz="1100" kern="1200">
                          <a:solidFill>
                            <a:schemeClr val="tx1"/>
                          </a:solidFill>
                          <a:latin typeface="+mn-lt"/>
                          <a:ea typeface="+mn-ea"/>
                          <a:cs typeface="+mn-cs"/>
                          <a:hlinkClick r:id="rId5"/>
                        </a:rPr>
                        <a:t>Google</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6"/>
                        </a:rPr>
                        <a:t>iCal</a:t>
                      </a:r>
                      <a:r>
                        <a:rPr lang="en-US" sz="1100" kern="1200">
                          <a:solidFill>
                            <a:schemeClr val="tx1"/>
                          </a:solidFill>
                          <a:latin typeface="+mn-lt"/>
                          <a:ea typeface="+mn-ea"/>
                          <a:cs typeface="+mn-cs"/>
                        </a:rPr>
                        <a:t> </a:t>
                      </a:r>
                      <a:r>
                        <a:rPr lang="en-US" sz="1100" kern="1200">
                          <a:solidFill>
                            <a:schemeClr val="tx1"/>
                          </a:solidFill>
                          <a:latin typeface="+mn-lt"/>
                          <a:ea typeface="+mn-ea"/>
                          <a:cs typeface="+mn-cs"/>
                          <a:hlinkClick r:id="rId7"/>
                        </a:rPr>
                        <a:t>Questions?</a:t>
                      </a:r>
                      <a:endParaRPr lang="en-US" sz="1100" kern="1200" dirty="0">
                        <a:solidFill>
                          <a:schemeClr val="tx1"/>
                        </a:solidFill>
                        <a:latin typeface="+mn-lt"/>
                        <a:ea typeface="+mn-ea"/>
                        <a:cs typeface="+mn-cs"/>
                      </a:endParaRPr>
                    </a:p>
                  </a:txBody>
                  <a:tcPr/>
                </a:tc>
                <a:tc>
                  <a:txBody>
                    <a:bodyPr/>
                    <a:lstStyle/>
                    <a:p>
                      <a:r>
                        <a:rPr lang="en-US" sz="1100" u="sng" kern="1200" dirty="0">
                          <a:solidFill>
                            <a:schemeClr val="tx1"/>
                          </a:solidFill>
                          <a:effectLst/>
                          <a:latin typeface="+mn-lt"/>
                          <a:ea typeface="+mn-ea"/>
                          <a:cs typeface="+mn-cs"/>
                          <a:hlinkClick r:id="rId4"/>
                        </a:rPr>
                        <a:t>H&amp;SC calendar</a:t>
                      </a:r>
                      <a:endParaRPr lang="en-US" sz="1100" dirty="0"/>
                    </a:p>
                  </a:txBody>
                  <a:tcPr/>
                </a:tc>
                <a:extLst>
                  <a:ext uri="{0D108BD9-81ED-4DB2-BD59-A6C34878D82A}">
                    <a16:rowId xmlns:a16="http://schemas.microsoft.com/office/drawing/2014/main" val="1725694133"/>
                  </a:ext>
                </a:extLst>
              </a:tr>
              <a:tr h="1198035">
                <a:tc>
                  <a:txBody>
                    <a:bodyPr/>
                    <a:lstStyle/>
                    <a:p>
                      <a:r>
                        <a:rPr lang="en-US" sz="1200" b="1" dirty="0"/>
                        <a:t>Daves Home &amp; </a:t>
                      </a:r>
                    </a:p>
                    <a:p>
                      <a:r>
                        <a:rPr lang="en-US" sz="1200" b="1" dirty="0"/>
                        <a:t>School Club (H&amp;SC)</a:t>
                      </a:r>
                    </a:p>
                  </a:txBody>
                  <a:tcPr/>
                </a:tc>
                <a:tc>
                  <a:txBody>
                    <a:bodyPr/>
                    <a:lstStyle/>
                    <a:p>
                      <a:r>
                        <a:rPr lang="en-US" sz="1100" kern="1200" dirty="0">
                          <a:effectLst/>
                        </a:rPr>
                        <a:t>Parent volunteer organization that supports our students, teachers and families at Daves through a wide variety of programs unique to our school.  </a:t>
                      </a:r>
                    </a:p>
                  </a:txBody>
                  <a:tcPr/>
                </a:tc>
                <a:tc>
                  <a:txBody>
                    <a:bodyPr/>
                    <a:lstStyle/>
                    <a:p>
                      <a:r>
                        <a:rPr lang="en-US" sz="1100" dirty="0">
                          <a:hlinkClick r:id="rId8"/>
                        </a:rPr>
                        <a:t>davesavehsc.org</a:t>
                      </a:r>
                      <a:endParaRPr lang="en-US" sz="1100" dirty="0"/>
                    </a:p>
                    <a:p>
                      <a:endParaRPr lang="en-US" sz="1100" dirty="0"/>
                    </a:p>
                    <a:p>
                      <a:endParaRPr lang="en-US" sz="1100" dirty="0"/>
                    </a:p>
                  </a:txBody>
                  <a:tcPr/>
                </a:tc>
                <a:extLst>
                  <a:ext uri="{0D108BD9-81ED-4DB2-BD59-A6C34878D82A}">
                    <a16:rowId xmlns:a16="http://schemas.microsoft.com/office/drawing/2014/main" val="1216177884"/>
                  </a:ext>
                </a:extLst>
              </a:tr>
              <a:tr h="951355">
                <a:tc>
                  <a:txBody>
                    <a:bodyPr/>
                    <a:lstStyle/>
                    <a:p>
                      <a:r>
                        <a:rPr lang="en-US" sz="1200" b="1" dirty="0"/>
                        <a:t>The Avenue </a:t>
                      </a:r>
                    </a:p>
                  </a:txBody>
                  <a:tcPr/>
                </a:tc>
                <a:tc>
                  <a:txBody>
                    <a:bodyPr/>
                    <a:lstStyle/>
                    <a:p>
                      <a:r>
                        <a:rPr lang="en-US" sz="1100" kern="1200" dirty="0">
                          <a:effectLst/>
                        </a:rPr>
                        <a:t>The Avenue e-newsletter is emailed to you every week and </a:t>
                      </a:r>
                      <a:r>
                        <a:rPr lang="en-US" sz="1100" kern="1200" dirty="0">
                          <a:solidFill>
                            <a:schemeClr val="tx1"/>
                          </a:solidFill>
                          <a:effectLst/>
                          <a:latin typeface="+mn-lt"/>
                          <a:ea typeface="+mn-ea"/>
                          <a:cs typeface="+mn-cs"/>
                        </a:rPr>
                        <a:t>has important school-wide information, including school events.  This is a great source of information, please read each week.</a:t>
                      </a:r>
                    </a:p>
                  </a:txBody>
                  <a:tcPr/>
                </a:tc>
                <a:tc>
                  <a:txBody>
                    <a:bodyPr/>
                    <a:lstStyle/>
                    <a:p>
                      <a:r>
                        <a:rPr lang="en-US" sz="1100" dirty="0">
                          <a:hlinkClick r:id="rId9"/>
                        </a:rPr>
                        <a:t>davesavehsc.org/the-avenue.html</a:t>
                      </a:r>
                      <a:endParaRPr lang="en-US" sz="1100" dirty="0"/>
                    </a:p>
                    <a:p>
                      <a:endParaRPr lang="en-US" sz="1100" dirty="0"/>
                    </a:p>
                  </a:txBody>
                  <a:tcPr/>
                </a:tc>
                <a:extLst>
                  <a:ext uri="{0D108BD9-81ED-4DB2-BD59-A6C34878D82A}">
                    <a16:rowId xmlns:a16="http://schemas.microsoft.com/office/drawing/2014/main" val="2940301868"/>
                  </a:ext>
                </a:extLst>
              </a:tr>
              <a:tr h="579306">
                <a:tc>
                  <a:txBody>
                    <a:bodyPr/>
                    <a:lstStyle/>
                    <a:p>
                      <a:r>
                        <a:rPr lang="en-US" sz="1200" b="1" dirty="0"/>
                        <a:t>Digital Student Directory </a:t>
                      </a:r>
                    </a:p>
                  </a:txBody>
                  <a:tcPr>
                    <a:noFill/>
                  </a:tcPr>
                </a:tc>
                <a:tc>
                  <a:txBody>
                    <a:bodyPr/>
                    <a:lstStyle/>
                    <a:p>
                      <a:r>
                        <a:rPr lang="en-US" sz="1200" kern="1200" dirty="0" err="1">
                          <a:effectLst/>
                        </a:rPr>
                        <a:t>AtoZ</a:t>
                      </a:r>
                      <a:r>
                        <a:rPr lang="en-US" sz="1200" kern="1200" dirty="0">
                          <a:effectLst/>
                        </a:rPr>
                        <a:t> Connect is </a:t>
                      </a:r>
                      <a:r>
                        <a:rPr lang="en-US" sz="1200" kern="1200" dirty="0" err="1">
                          <a:effectLst/>
                        </a:rPr>
                        <a:t>Daves</a:t>
                      </a:r>
                      <a:r>
                        <a:rPr lang="en-US" sz="1200" kern="1200" dirty="0">
                          <a:effectLst/>
                        </a:rPr>
                        <a:t> Ave’s online school directory.</a:t>
                      </a:r>
                    </a:p>
                  </a:txBody>
                  <a:tcPr/>
                </a:tc>
                <a:tc>
                  <a:txBody>
                    <a:bodyPr/>
                    <a:lstStyle/>
                    <a:p>
                      <a:r>
                        <a:rPr lang="en-US" sz="1100" dirty="0" err="1"/>
                        <a:t>Daves</a:t>
                      </a:r>
                      <a:r>
                        <a:rPr lang="en-US" sz="1100" dirty="0"/>
                        <a:t> Ave H&amp;SC Secretary - </a:t>
                      </a:r>
                      <a:r>
                        <a:rPr lang="en-US" sz="1200" b="0" i="0" kern="1200" dirty="0">
                          <a:solidFill>
                            <a:schemeClr val="tx1"/>
                          </a:solidFill>
                          <a:effectLst/>
                          <a:latin typeface="+mn-lt"/>
                          <a:ea typeface="+mn-ea"/>
                          <a:cs typeface="+mn-cs"/>
                          <a:hlinkClick r:id="rId10"/>
                        </a:rPr>
                        <a:t>secretary@davesavehsc.org</a:t>
                      </a:r>
                      <a:endParaRPr lang="en-US" sz="1200" dirty="0"/>
                    </a:p>
                  </a:txBody>
                  <a:tcPr/>
                </a:tc>
                <a:extLst>
                  <a:ext uri="{0D108BD9-81ED-4DB2-BD59-A6C34878D82A}">
                    <a16:rowId xmlns:a16="http://schemas.microsoft.com/office/drawing/2014/main" val="1387296579"/>
                  </a:ext>
                </a:extLst>
              </a:tr>
            </a:tbl>
          </a:graphicData>
        </a:graphic>
      </p:graphicFrame>
      <p:pic>
        <p:nvPicPr>
          <p:cNvPr id="5" name="Picture 4">
            <a:extLst>
              <a:ext uri="{FF2B5EF4-FFF2-40B4-BE49-F238E27FC236}">
                <a16:creationId xmlns:a16="http://schemas.microsoft.com/office/drawing/2014/main" id="{E9D65D32-A44E-40AB-A773-734D90F09861}"/>
              </a:ext>
            </a:extLst>
          </p:cNvPr>
          <p:cNvPicPr>
            <a:picLocks noChangeAspect="1"/>
          </p:cNvPicPr>
          <p:nvPr/>
        </p:nvPicPr>
        <p:blipFill>
          <a:blip r:embed="rId11"/>
          <a:stretch>
            <a:fillRect/>
          </a:stretch>
        </p:blipFill>
        <p:spPr>
          <a:xfrm>
            <a:off x="364957" y="2236135"/>
            <a:ext cx="319925" cy="639850"/>
          </a:xfrm>
          <a:prstGeom prst="rect">
            <a:avLst/>
          </a:prstGeom>
        </p:spPr>
      </p:pic>
      <p:sp>
        <p:nvSpPr>
          <p:cNvPr id="9" name="Rectangle 8">
            <a:extLst>
              <a:ext uri="{FF2B5EF4-FFF2-40B4-BE49-F238E27FC236}">
                <a16:creationId xmlns:a16="http://schemas.microsoft.com/office/drawing/2014/main" id="{F28F92AA-21E6-4D10-854D-2881274C0B45}"/>
              </a:ext>
            </a:extLst>
          </p:cNvPr>
          <p:cNvSpPr/>
          <p:nvPr/>
        </p:nvSpPr>
        <p:spPr>
          <a:xfrm>
            <a:off x="246490" y="698017"/>
            <a:ext cx="3171830" cy="707886"/>
          </a:xfrm>
          <a:prstGeom prst="rect">
            <a:avLst/>
          </a:prstGeom>
        </p:spPr>
        <p:txBody>
          <a:bodyPr wrap="none">
            <a:spAutoFit/>
          </a:bodyPr>
          <a:lstStyle/>
          <a:p>
            <a:r>
              <a:rPr lang="en-US" sz="2000" b="1" dirty="0">
                <a:solidFill>
                  <a:schemeClr val="accent6"/>
                </a:solidFill>
              </a:rPr>
              <a:t>Quick Reference Guide  </a:t>
            </a:r>
          </a:p>
          <a:p>
            <a:r>
              <a:rPr lang="en-US" sz="2000" b="1" dirty="0">
                <a:solidFill>
                  <a:schemeClr val="accent6"/>
                </a:solidFill>
              </a:rPr>
              <a:t>Contacts &amp; School Programs</a:t>
            </a:r>
            <a:endParaRPr lang="en-US" sz="2000" dirty="0">
              <a:solidFill>
                <a:schemeClr val="accent6"/>
              </a:solidFill>
            </a:endParaRPr>
          </a:p>
        </p:txBody>
      </p:sp>
      <p:pic>
        <p:nvPicPr>
          <p:cNvPr id="12" name="Picture 11">
            <a:extLst>
              <a:ext uri="{FF2B5EF4-FFF2-40B4-BE49-F238E27FC236}">
                <a16:creationId xmlns:a16="http://schemas.microsoft.com/office/drawing/2014/main" id="{B3C9215E-066B-427D-B26C-36848A4697CF}"/>
              </a:ext>
            </a:extLst>
          </p:cNvPr>
          <p:cNvPicPr>
            <a:picLocks noChangeAspect="1"/>
          </p:cNvPicPr>
          <p:nvPr/>
        </p:nvPicPr>
        <p:blipFill>
          <a:blip r:embed="rId12"/>
          <a:stretch>
            <a:fillRect/>
          </a:stretch>
        </p:blipFill>
        <p:spPr>
          <a:xfrm>
            <a:off x="381640" y="3582010"/>
            <a:ext cx="570255" cy="570255"/>
          </a:xfrm>
          <a:prstGeom prst="rect">
            <a:avLst/>
          </a:prstGeom>
        </p:spPr>
      </p:pic>
      <p:pic>
        <p:nvPicPr>
          <p:cNvPr id="10" name="Picture 9">
            <a:extLst>
              <a:ext uri="{FF2B5EF4-FFF2-40B4-BE49-F238E27FC236}">
                <a16:creationId xmlns:a16="http://schemas.microsoft.com/office/drawing/2014/main" id="{63C2803F-E5B7-49BE-BFB1-A93F1D9E62B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5778863"/>
            <a:ext cx="1302219" cy="1073995"/>
          </a:xfrm>
          <a:prstGeom prst="rect">
            <a:avLst/>
          </a:prstGeom>
        </p:spPr>
      </p:pic>
      <p:sp>
        <p:nvSpPr>
          <p:cNvPr id="2" name="Slide Number Placeholder 1">
            <a:extLst>
              <a:ext uri="{FF2B5EF4-FFF2-40B4-BE49-F238E27FC236}">
                <a16:creationId xmlns:a16="http://schemas.microsoft.com/office/drawing/2014/main" id="{AE92D615-93FA-4DF6-B597-EDDA237F8E71}"/>
              </a:ext>
            </a:extLst>
          </p:cNvPr>
          <p:cNvSpPr>
            <a:spLocks noGrp="1"/>
          </p:cNvSpPr>
          <p:nvPr>
            <p:ph type="sldNum" sz="quarter" idx="12"/>
          </p:nvPr>
        </p:nvSpPr>
        <p:spPr/>
        <p:txBody>
          <a:bodyPr/>
          <a:lstStyle/>
          <a:p>
            <a:fld id="{265F85E6-D96B-4630-B334-322515CDC5EB}" type="slidenum">
              <a:rPr lang="en-US" smtClean="0"/>
              <a:t>5</a:t>
            </a:fld>
            <a:endParaRPr lang="en-US"/>
          </a:p>
        </p:txBody>
      </p:sp>
      <p:sp>
        <p:nvSpPr>
          <p:cNvPr id="14" name="Footer Placeholder 9">
            <a:extLst>
              <a:ext uri="{FF2B5EF4-FFF2-40B4-BE49-F238E27FC236}">
                <a16:creationId xmlns:a16="http://schemas.microsoft.com/office/drawing/2014/main" id="{878D531D-75AC-42BA-A564-E32ED5AB4ED4}"/>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pic>
        <p:nvPicPr>
          <p:cNvPr id="3" name="Picture 2">
            <a:extLst>
              <a:ext uri="{FF2B5EF4-FFF2-40B4-BE49-F238E27FC236}">
                <a16:creationId xmlns:a16="http://schemas.microsoft.com/office/drawing/2014/main" id="{4B2D7E97-3B77-4B8E-846E-BA010381E2E6}"/>
              </a:ext>
            </a:extLst>
          </p:cNvPr>
          <p:cNvPicPr>
            <a:picLocks noChangeAspect="1"/>
          </p:cNvPicPr>
          <p:nvPr/>
        </p:nvPicPr>
        <p:blipFill>
          <a:blip r:embed="rId14"/>
          <a:stretch>
            <a:fillRect/>
          </a:stretch>
        </p:blipFill>
        <p:spPr>
          <a:xfrm>
            <a:off x="184902" y="7045245"/>
            <a:ext cx="932413" cy="413735"/>
          </a:xfrm>
          <a:prstGeom prst="rect">
            <a:avLst/>
          </a:prstGeom>
        </p:spPr>
      </p:pic>
      <p:pic>
        <p:nvPicPr>
          <p:cNvPr id="7" name="Picture 6">
            <a:extLst>
              <a:ext uri="{FF2B5EF4-FFF2-40B4-BE49-F238E27FC236}">
                <a16:creationId xmlns:a16="http://schemas.microsoft.com/office/drawing/2014/main" id="{B4EE4B38-30A6-4D9B-B70F-79F4170BF91B}"/>
              </a:ext>
            </a:extLst>
          </p:cNvPr>
          <p:cNvPicPr>
            <a:picLocks noChangeAspect="1"/>
          </p:cNvPicPr>
          <p:nvPr/>
        </p:nvPicPr>
        <p:blipFill rotWithShape="1">
          <a:blip r:embed="rId15"/>
          <a:srcRect b="40708"/>
          <a:stretch/>
        </p:blipFill>
        <p:spPr>
          <a:xfrm>
            <a:off x="355776" y="4891572"/>
            <a:ext cx="915452" cy="419106"/>
          </a:xfrm>
          <a:prstGeom prst="rect">
            <a:avLst/>
          </a:prstGeom>
        </p:spPr>
      </p:pic>
      <p:pic>
        <p:nvPicPr>
          <p:cNvPr id="6" name="Picture 5" descr="A close up of a sign&#10;&#10;Description automatically generated">
            <a:extLst>
              <a:ext uri="{FF2B5EF4-FFF2-40B4-BE49-F238E27FC236}">
                <a16:creationId xmlns:a16="http://schemas.microsoft.com/office/drawing/2014/main" id="{315D42D0-DE11-8440-8CB4-18EE85AA9F1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27739" y="7899794"/>
            <a:ext cx="1133689" cy="305603"/>
          </a:xfrm>
          <a:prstGeom prst="rect">
            <a:avLst/>
          </a:prstGeom>
        </p:spPr>
      </p:pic>
    </p:spTree>
    <p:extLst>
      <p:ext uri="{BB962C8B-B14F-4D97-AF65-F5344CB8AC3E}">
        <p14:creationId xmlns:p14="http://schemas.microsoft.com/office/powerpoint/2010/main" val="2606400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8A3D90-BA90-4D65-8F3F-1C779EB3485F}"/>
              </a:ext>
            </a:extLst>
          </p:cNvPr>
          <p:cNvPicPr>
            <a:picLocks noChangeAspect="1"/>
          </p:cNvPicPr>
          <p:nvPr/>
        </p:nvPicPr>
        <p:blipFill>
          <a:blip r:embed="rId2"/>
          <a:stretch>
            <a:fillRect/>
          </a:stretch>
        </p:blipFill>
        <p:spPr>
          <a:xfrm>
            <a:off x="351830" y="4067607"/>
            <a:ext cx="962198" cy="444769"/>
          </a:xfrm>
          <a:prstGeom prst="rect">
            <a:avLst/>
          </a:prstGeom>
        </p:spPr>
      </p:pic>
      <p:graphicFrame>
        <p:nvGraphicFramePr>
          <p:cNvPr id="6" name="Table 5">
            <a:extLst>
              <a:ext uri="{FF2B5EF4-FFF2-40B4-BE49-F238E27FC236}">
                <a16:creationId xmlns:a16="http://schemas.microsoft.com/office/drawing/2014/main" id="{0237DD69-D67A-4CD1-98C4-E6BCE5DB1067}"/>
              </a:ext>
            </a:extLst>
          </p:cNvPr>
          <p:cNvGraphicFramePr>
            <a:graphicFrameLocks noGrp="1"/>
          </p:cNvGraphicFramePr>
          <p:nvPr>
            <p:extLst>
              <p:ext uri="{D42A27DB-BD31-4B8C-83A1-F6EECF244321}">
                <p14:modId xmlns:p14="http://schemas.microsoft.com/office/powerpoint/2010/main" val="1675843523"/>
              </p:ext>
            </p:extLst>
          </p:nvPr>
        </p:nvGraphicFramePr>
        <p:xfrm>
          <a:off x="290780" y="1921704"/>
          <a:ext cx="6332193" cy="5608320"/>
        </p:xfrm>
        <a:graphic>
          <a:graphicData uri="http://schemas.openxmlformats.org/drawingml/2006/table">
            <a:tbl>
              <a:tblPr firstRow="1" bandRow="1">
                <a:tableStyleId>{5940675A-B579-460E-94D1-54222C63F5DA}</a:tableStyleId>
              </a:tblPr>
              <a:tblGrid>
                <a:gridCol w="1821684">
                  <a:extLst>
                    <a:ext uri="{9D8B030D-6E8A-4147-A177-3AD203B41FA5}">
                      <a16:colId xmlns:a16="http://schemas.microsoft.com/office/drawing/2014/main" val="1019642685"/>
                    </a:ext>
                  </a:extLst>
                </a:gridCol>
                <a:gridCol w="2539519">
                  <a:extLst>
                    <a:ext uri="{9D8B030D-6E8A-4147-A177-3AD203B41FA5}">
                      <a16:colId xmlns:a16="http://schemas.microsoft.com/office/drawing/2014/main" val="4230262175"/>
                    </a:ext>
                  </a:extLst>
                </a:gridCol>
                <a:gridCol w="1970990">
                  <a:extLst>
                    <a:ext uri="{9D8B030D-6E8A-4147-A177-3AD203B41FA5}">
                      <a16:colId xmlns:a16="http://schemas.microsoft.com/office/drawing/2014/main" val="438671842"/>
                    </a:ext>
                  </a:extLst>
                </a:gridCol>
              </a:tblGrid>
              <a:tr h="0">
                <a:tc>
                  <a:txBody>
                    <a:bodyPr/>
                    <a:lstStyle/>
                    <a:p>
                      <a:pPr algn="ctr"/>
                      <a:r>
                        <a:rPr lang="en-US" sz="1400" b="1" dirty="0"/>
                        <a:t>Program</a:t>
                      </a:r>
                      <a:endParaRPr lang="en-US" sz="1400" b="1" dirty="0">
                        <a:solidFill>
                          <a:schemeClr val="tx1"/>
                        </a:solidFill>
                      </a:endParaRPr>
                    </a:p>
                  </a:txBody>
                  <a:tcPr>
                    <a:solidFill>
                      <a:schemeClr val="accent4"/>
                    </a:solidFill>
                  </a:tcPr>
                </a:tc>
                <a:tc>
                  <a:txBody>
                    <a:bodyPr/>
                    <a:lstStyle/>
                    <a:p>
                      <a:pPr algn="ctr"/>
                      <a:r>
                        <a:rPr lang="en-US" sz="1400" b="1" dirty="0"/>
                        <a:t>Description </a:t>
                      </a:r>
                      <a:endParaRPr lang="en-US" sz="1400" b="1" dirty="0">
                        <a:solidFill>
                          <a:schemeClr val="tx1"/>
                        </a:solidFill>
                      </a:endParaRPr>
                    </a:p>
                  </a:txBody>
                  <a:tcPr>
                    <a:solidFill>
                      <a:schemeClr val="accent4"/>
                    </a:solidFill>
                  </a:tcPr>
                </a:tc>
                <a:tc>
                  <a:txBody>
                    <a:bodyPr/>
                    <a:lstStyle/>
                    <a:p>
                      <a:pPr algn="ctr"/>
                      <a:r>
                        <a:rPr lang="en-US" sz="1400" b="1" dirty="0"/>
                        <a:t>Reference Info</a:t>
                      </a:r>
                      <a:endParaRPr lang="en-US" sz="1400" b="1" dirty="0">
                        <a:solidFill>
                          <a:schemeClr val="tx1"/>
                        </a:solidFill>
                      </a:endParaRPr>
                    </a:p>
                  </a:txBody>
                  <a:tcPr>
                    <a:solidFill>
                      <a:schemeClr val="accent4"/>
                    </a:solidFill>
                  </a:tcPr>
                </a:tc>
                <a:extLst>
                  <a:ext uri="{0D108BD9-81ED-4DB2-BD59-A6C34878D82A}">
                    <a16:rowId xmlns:a16="http://schemas.microsoft.com/office/drawing/2014/main" val="3827470566"/>
                  </a:ext>
                </a:extLst>
              </a:tr>
              <a:tr h="9884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t>Daves Avenue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1" dirty="0"/>
                        <a:t>Green Team</a:t>
                      </a:r>
                    </a:p>
                  </a:txBody>
                  <a:tcPr/>
                </a:tc>
                <a:tc>
                  <a:txBody>
                    <a:bodyPr/>
                    <a:lstStyle/>
                    <a:p>
                      <a:r>
                        <a:rPr lang="en-US" sz="1100" b="0" i="0" kern="1200" dirty="0">
                          <a:solidFill>
                            <a:schemeClr val="tx1"/>
                          </a:solidFill>
                          <a:effectLst/>
                          <a:latin typeface="+mn-lt"/>
                          <a:ea typeface="+mn-ea"/>
                          <a:cs typeface="+mn-cs"/>
                        </a:rPr>
                        <a:t>After-school club to foster leadership in school and community activities pertaining to environmental awareness. </a:t>
                      </a:r>
                    </a:p>
                  </a:txBody>
                  <a:tcPr/>
                </a:tc>
                <a:tc>
                  <a:txBody>
                    <a:bodyPr/>
                    <a:lstStyle/>
                    <a:p>
                      <a:pPr marL="0" algn="l" defTabSz="685800" rtl="0" eaLnBrk="1" latinLnBrk="0" hangingPunct="1"/>
                      <a:r>
                        <a:rPr lang="en-US" sz="1100" kern="1200" dirty="0">
                          <a:solidFill>
                            <a:srgbClr val="FF0000"/>
                          </a:solidFill>
                          <a:latin typeface="+mn-lt"/>
                          <a:ea typeface="+mn-ea"/>
                          <a:cs typeface="+mn-cs"/>
                          <a:hlinkClick r:id="rId3"/>
                        </a:rPr>
                        <a:t>davesavehsc.org/green-team.html</a:t>
                      </a:r>
                      <a:endParaRPr lang="en-US" sz="1100" kern="1200" dirty="0">
                        <a:solidFill>
                          <a:srgbClr val="FF0000"/>
                        </a:solidFill>
                        <a:latin typeface="+mn-lt"/>
                        <a:ea typeface="+mn-ea"/>
                        <a:cs typeface="+mn-cs"/>
                      </a:endParaRPr>
                    </a:p>
                    <a:p>
                      <a:pPr marL="0" algn="l" defTabSz="685800" rtl="0" eaLnBrk="1" latinLnBrk="0" hangingPunct="1"/>
                      <a:endParaRPr lang="en-US" sz="1100" dirty="0"/>
                    </a:p>
                    <a:p>
                      <a:r>
                        <a:rPr lang="en-US" sz="1100" dirty="0"/>
                        <a:t>Committee chair: </a:t>
                      </a:r>
                    </a:p>
                    <a:p>
                      <a:r>
                        <a:rPr lang="en-US" sz="1100" dirty="0"/>
                        <a:t>Stephani Regalia </a:t>
                      </a:r>
                    </a:p>
                    <a:p>
                      <a:r>
                        <a:rPr lang="en-US" sz="1100" b="0" i="0" kern="1200" dirty="0">
                          <a:solidFill>
                            <a:schemeClr val="tx1"/>
                          </a:solidFill>
                          <a:effectLst/>
                          <a:latin typeface="+mn-lt"/>
                          <a:ea typeface="+mn-ea"/>
                          <a:cs typeface="+mn-cs"/>
                          <a:hlinkClick r:id="rId4"/>
                        </a:rPr>
                        <a:t>stephaniregalia70@gmail.com</a:t>
                      </a:r>
                      <a:endParaRPr lang="en-US" sz="1100" dirty="0"/>
                    </a:p>
                    <a:p>
                      <a:endParaRPr lang="en-US" sz="1100" dirty="0"/>
                    </a:p>
                  </a:txBody>
                  <a:tcPr/>
                </a:tc>
                <a:extLst>
                  <a:ext uri="{0D108BD9-81ED-4DB2-BD59-A6C34878D82A}">
                    <a16:rowId xmlns:a16="http://schemas.microsoft.com/office/drawing/2014/main" val="220667915"/>
                  </a:ext>
                </a:extLst>
              </a:tr>
              <a:tr h="988450">
                <a:tc>
                  <a:txBody>
                    <a:bodyPr/>
                    <a:lstStyle/>
                    <a:p>
                      <a:r>
                        <a:rPr lang="en-US" sz="1200" b="1" dirty="0"/>
                        <a:t>ABC Readers through Project Cornerstone</a:t>
                      </a:r>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p>
                      <a:endParaRPr lang="en-US" sz="1200" b="1" dirty="0"/>
                    </a:p>
                  </a:txBody>
                  <a:tcPr/>
                </a:tc>
                <a:tc>
                  <a:txBody>
                    <a:bodyPr/>
                    <a:lstStyle/>
                    <a:p>
                      <a:pPr marL="0" algn="l" defTabSz="685800" rtl="0" eaLnBrk="1" latinLnBrk="0" hangingPunct="1"/>
                      <a:r>
                        <a:rPr lang="en-US" sz="1100" kern="1200" dirty="0">
                          <a:solidFill>
                            <a:schemeClr val="tx1"/>
                          </a:solidFill>
                          <a:effectLst/>
                          <a:latin typeface="+mn-lt"/>
                          <a:ea typeface="+mn-ea"/>
                          <a:cs typeface="+mn-cs"/>
                        </a:rPr>
                        <a:t>Parents and Caregivers volunteer in the classroom reading specially selected children’s literature and leading activities and discussions that help develop student life skills.  Concepts include: caring, interpersonal competence, personal power, empathy, integrity, equality and social justice, honesty, and responsibility. Training and support is provided for ABC Readers!</a:t>
                      </a:r>
                    </a:p>
                    <a:p>
                      <a:pPr marL="0" algn="l" defTabSz="685800" rtl="0" eaLnBrk="1" latinLnBrk="0" hangingPunct="1"/>
                      <a:endParaRPr lang="en-US" sz="500" kern="1200" dirty="0">
                        <a:solidFill>
                          <a:schemeClr val="tx1"/>
                        </a:solidFill>
                        <a:effectLst/>
                        <a:latin typeface="+mn-lt"/>
                        <a:ea typeface="+mn-ea"/>
                        <a:cs typeface="+mn-cs"/>
                      </a:endParaRPr>
                    </a:p>
                  </a:txBody>
                  <a:tcPr/>
                </a:tc>
                <a:tc>
                  <a:txBody>
                    <a:bodyPr/>
                    <a:lstStyle/>
                    <a:p>
                      <a:r>
                        <a:rPr lang="en-US" sz="1100" dirty="0">
                          <a:solidFill>
                            <a:srgbClr val="FF0000"/>
                          </a:solidFill>
                          <a:hlinkClick r:id="rId5"/>
                        </a:rPr>
                        <a:t>davesavehsc.org/project-cornerstone.html</a:t>
                      </a:r>
                      <a:endParaRPr lang="en-US" sz="1100" dirty="0">
                        <a:solidFill>
                          <a:srgbClr val="FF0000"/>
                        </a:solidFill>
                      </a:endParaRPr>
                    </a:p>
                    <a:p>
                      <a:r>
                        <a:rPr lang="en-US" sz="1100" dirty="0"/>
                        <a:t> </a:t>
                      </a:r>
                    </a:p>
                    <a:p>
                      <a:r>
                        <a:rPr lang="en-US" sz="1100" dirty="0"/>
                        <a:t>Committee chair: </a:t>
                      </a:r>
                    </a:p>
                    <a:p>
                      <a:r>
                        <a:rPr lang="en-US" sz="1100" dirty="0"/>
                        <a:t>Michele </a:t>
                      </a:r>
                      <a:r>
                        <a:rPr lang="en-US" sz="1100" dirty="0" err="1"/>
                        <a:t>Grancell</a:t>
                      </a:r>
                      <a:r>
                        <a:rPr lang="en-US" sz="1100" dirty="0"/>
                        <a:t>  </a:t>
                      </a:r>
                      <a:r>
                        <a:rPr lang="en-US" sz="1100" dirty="0">
                          <a:hlinkClick r:id="rId6"/>
                        </a:rPr>
                        <a:t>mgrancell@gmail.com</a:t>
                      </a:r>
                      <a:endParaRPr lang="en-US" sz="1100" dirty="0"/>
                    </a:p>
                    <a:p>
                      <a:r>
                        <a:rPr lang="en-US" sz="1100" dirty="0"/>
                        <a:t>Jessie Geis</a:t>
                      </a:r>
                    </a:p>
                    <a:p>
                      <a:r>
                        <a:rPr lang="en-US" sz="1100" b="0" i="0" kern="1200" dirty="0">
                          <a:solidFill>
                            <a:schemeClr val="tx1"/>
                          </a:solidFill>
                          <a:effectLst/>
                          <a:latin typeface="+mn-lt"/>
                          <a:ea typeface="+mn-ea"/>
                          <a:cs typeface="+mn-cs"/>
                          <a:hlinkClick r:id="rId7"/>
                        </a:rPr>
                        <a:t>jessica.geis@gmail.com</a:t>
                      </a:r>
                      <a:endParaRPr lang="en-US" sz="1100" b="0" i="0" kern="1200" dirty="0">
                        <a:solidFill>
                          <a:schemeClr val="tx1"/>
                        </a:solidFill>
                        <a:effectLst/>
                        <a:latin typeface="+mn-lt"/>
                        <a:ea typeface="+mn-ea"/>
                        <a:cs typeface="+mn-cs"/>
                      </a:endParaRPr>
                    </a:p>
                    <a:p>
                      <a:endParaRPr lang="en-US" sz="1100" b="0" i="0" kern="1200" dirty="0">
                        <a:solidFill>
                          <a:schemeClr val="tx1"/>
                        </a:solidFill>
                        <a:effectLst/>
                        <a:latin typeface="+mn-lt"/>
                        <a:ea typeface="+mn-ea"/>
                        <a:cs typeface="+mn-cs"/>
                      </a:endParaRPr>
                    </a:p>
                    <a:p>
                      <a:r>
                        <a:rPr lang="en-US" sz="1100" b="0" i="0" kern="1200" dirty="0">
                          <a:solidFill>
                            <a:schemeClr val="tx1"/>
                          </a:solidFill>
                          <a:effectLst/>
                          <a:latin typeface="+mn-lt"/>
                          <a:ea typeface="+mn-ea"/>
                          <a:cs typeface="+mn-cs"/>
                        </a:rPr>
                        <a:t>Kinder Chair:</a:t>
                      </a:r>
                      <a:br>
                        <a:rPr lang="en-US" sz="1100" b="0" i="0" kern="1200" dirty="0">
                          <a:solidFill>
                            <a:schemeClr val="tx1"/>
                          </a:solidFill>
                          <a:effectLst/>
                          <a:latin typeface="+mn-lt"/>
                          <a:ea typeface="+mn-ea"/>
                          <a:cs typeface="+mn-cs"/>
                        </a:rPr>
                      </a:br>
                      <a:r>
                        <a:rPr lang="en-US" sz="1100" b="0" i="0" kern="1200" dirty="0">
                          <a:solidFill>
                            <a:schemeClr val="tx1"/>
                          </a:solidFill>
                          <a:effectLst/>
                          <a:latin typeface="+mn-lt"/>
                          <a:ea typeface="+mn-ea"/>
                          <a:cs typeface="+mn-cs"/>
                        </a:rPr>
                        <a:t>Erica Cummings</a:t>
                      </a:r>
                    </a:p>
                    <a:p>
                      <a:r>
                        <a:rPr lang="en-US" sz="1100" b="0" i="0" kern="1200" dirty="0">
                          <a:solidFill>
                            <a:schemeClr val="tx1"/>
                          </a:solidFill>
                          <a:effectLst/>
                          <a:latin typeface="+mn-lt"/>
                          <a:ea typeface="+mn-ea"/>
                          <a:cs typeface="+mn-cs"/>
                          <a:hlinkClick r:id="rId8"/>
                        </a:rPr>
                        <a:t>erica.cummings@me.com</a:t>
                      </a:r>
                      <a:endParaRPr lang="en-US" sz="1100" dirty="0"/>
                    </a:p>
                    <a:p>
                      <a:endParaRPr lang="en-US" sz="1100" dirty="0"/>
                    </a:p>
                  </a:txBody>
                  <a:tcPr/>
                </a:tc>
                <a:extLst>
                  <a:ext uri="{0D108BD9-81ED-4DB2-BD59-A6C34878D82A}">
                    <a16:rowId xmlns:a16="http://schemas.microsoft.com/office/drawing/2014/main" val="511099018"/>
                  </a:ext>
                </a:extLst>
              </a:tr>
              <a:tr h="805931">
                <a:tc>
                  <a:txBody>
                    <a:bodyPr/>
                    <a:lstStyle/>
                    <a:p>
                      <a:r>
                        <a:rPr lang="en-US" sz="1200" b="1" dirty="0"/>
                        <a:t>FunVisors</a:t>
                      </a:r>
                    </a:p>
                  </a:txBody>
                  <a:tcPr/>
                </a:tc>
                <a:tc>
                  <a:txBody>
                    <a:bodyPr/>
                    <a:lstStyle/>
                    <a:p>
                      <a:r>
                        <a:rPr lang="en-US" sz="1100" kern="1200" dirty="0">
                          <a:solidFill>
                            <a:schemeClr val="tx1"/>
                          </a:solidFill>
                          <a:effectLst/>
                          <a:latin typeface="+mn-lt"/>
                          <a:ea typeface="+mn-ea"/>
                          <a:cs typeface="+mn-cs"/>
                        </a:rPr>
                        <a:t>Lunchtime program open to all kids grades 1-5 that offers different events each day and gives every kid an activity to enjoy at lunch.</a:t>
                      </a:r>
                    </a:p>
                    <a:p>
                      <a:endParaRPr lang="en-US" sz="500" kern="1200" dirty="0">
                        <a:solidFill>
                          <a:schemeClr val="tx1"/>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Committe</a:t>
                      </a:r>
                      <a:r>
                        <a:rPr lang="en-US" sz="1100" b="0" kern="1200" dirty="0">
                          <a:solidFill>
                            <a:schemeClr val="tx1"/>
                          </a:solidFill>
                          <a:effectLst/>
                          <a:latin typeface="+mn-lt"/>
                          <a:ea typeface="+mn-ea"/>
                          <a:cs typeface="+mn-cs"/>
                        </a:rPr>
                        <a:t>e chairs:</a:t>
                      </a:r>
                    </a:p>
                    <a:p>
                      <a:r>
                        <a:rPr lang="en-US" sz="1100" b="0" i="0" u="none" strike="noStrike" kern="1200" dirty="0" err="1">
                          <a:solidFill>
                            <a:schemeClr val="tx1"/>
                          </a:solidFill>
                          <a:effectLst/>
                          <a:latin typeface="+mn-lt"/>
                          <a:ea typeface="+mn-ea"/>
                          <a:cs typeface="+mn-cs"/>
                        </a:rPr>
                        <a:t>Michéle</a:t>
                      </a:r>
                      <a:r>
                        <a:rPr lang="en-US" sz="1100" b="0" i="0" u="none" strike="noStrike" kern="1200" dirty="0">
                          <a:solidFill>
                            <a:schemeClr val="tx1"/>
                          </a:solidFill>
                          <a:effectLst/>
                          <a:latin typeface="+mn-lt"/>
                          <a:ea typeface="+mn-ea"/>
                          <a:cs typeface="+mn-cs"/>
                        </a:rPr>
                        <a:t> </a:t>
                      </a:r>
                      <a:r>
                        <a:rPr lang="en-US" sz="1100" b="0" i="0" u="none" strike="noStrike" kern="1200" dirty="0" err="1">
                          <a:solidFill>
                            <a:schemeClr val="tx1"/>
                          </a:solidFill>
                          <a:effectLst/>
                          <a:latin typeface="+mn-lt"/>
                          <a:ea typeface="+mn-ea"/>
                          <a:cs typeface="+mn-cs"/>
                        </a:rPr>
                        <a:t>Pullens</a:t>
                      </a:r>
                      <a:r>
                        <a:rPr lang="en-US" sz="1100" b="0" i="0" u="none" strike="noStrike" kern="120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hlinkClick r:id="rId9"/>
                        </a:rPr>
                        <a:t>jhpmic@gmail.com</a:t>
                      </a:r>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Rachel Ruggiero </a:t>
                      </a:r>
                      <a:r>
                        <a:rPr lang="en-US" sz="1100" b="0" i="0" u="none" strike="noStrike" kern="1200" dirty="0">
                          <a:solidFill>
                            <a:schemeClr val="tx1"/>
                          </a:solidFill>
                          <a:effectLst/>
                          <a:latin typeface="+mn-lt"/>
                          <a:ea typeface="+mn-ea"/>
                          <a:cs typeface="+mn-cs"/>
                          <a:hlinkClick r:id="rId10"/>
                        </a:rPr>
                        <a:t>sparklepartyrentals@gmail.com</a:t>
                      </a:r>
                      <a:endParaRPr lang="en-US" sz="1100" b="0" i="0" u="none" strike="noStrike" kern="1200" dirty="0">
                        <a:solidFill>
                          <a:schemeClr val="tx1"/>
                        </a:solidFill>
                        <a:effectLst/>
                        <a:latin typeface="+mn-lt"/>
                        <a:ea typeface="+mn-ea"/>
                        <a:cs typeface="+mn-cs"/>
                      </a:endParaRPr>
                    </a:p>
                    <a:p>
                      <a:r>
                        <a:rPr lang="en-US" sz="1100" b="0" i="0" u="none" strike="noStrike" kern="1200" dirty="0">
                          <a:solidFill>
                            <a:schemeClr val="tx1"/>
                          </a:solidFill>
                          <a:effectLst/>
                          <a:latin typeface="+mn-lt"/>
                          <a:ea typeface="+mn-ea"/>
                          <a:cs typeface="+mn-cs"/>
                        </a:rPr>
                        <a:t>Christina </a:t>
                      </a:r>
                      <a:r>
                        <a:rPr lang="en-US" sz="1100" b="0" i="0" u="none" strike="noStrike" kern="1200" dirty="0" err="1">
                          <a:solidFill>
                            <a:schemeClr val="tx1"/>
                          </a:solidFill>
                          <a:effectLst/>
                          <a:latin typeface="+mn-lt"/>
                          <a:ea typeface="+mn-ea"/>
                          <a:cs typeface="+mn-cs"/>
                        </a:rPr>
                        <a:t>Rapisura</a:t>
                      </a:r>
                      <a:r>
                        <a:rPr lang="en-US" sz="1100" b="0" i="0" u="none" strike="noStrike" kern="1200" dirty="0">
                          <a:solidFill>
                            <a:schemeClr val="tx1"/>
                          </a:solidFill>
                          <a:effectLst/>
                          <a:latin typeface="+mn-lt"/>
                          <a:ea typeface="+mn-ea"/>
                          <a:cs typeface="+mn-cs"/>
                        </a:rPr>
                        <a:t> -</a:t>
                      </a:r>
                      <a:r>
                        <a:rPr lang="en-US" sz="1100" b="0" i="0" u="none" strike="noStrike" kern="1200" dirty="0">
                          <a:solidFill>
                            <a:schemeClr val="tx1"/>
                          </a:solidFill>
                          <a:effectLst/>
                          <a:latin typeface="+mn-lt"/>
                          <a:ea typeface="+mn-ea"/>
                          <a:cs typeface="+mn-cs"/>
                          <a:hlinkClick r:id="rId11"/>
                        </a:rPr>
                        <a:t>clrapisura@gmail.com</a:t>
                      </a:r>
                      <a:endParaRPr lang="en-US" sz="1100" b="0" i="0" u="none" strike="noStrike" kern="1200" dirty="0">
                        <a:solidFill>
                          <a:schemeClr val="tx1"/>
                        </a:solidFill>
                        <a:effectLst/>
                        <a:latin typeface="+mn-lt"/>
                        <a:ea typeface="+mn-ea"/>
                        <a:cs typeface="+mn-cs"/>
                      </a:endParaRPr>
                    </a:p>
                    <a:p>
                      <a:br>
                        <a:rPr lang="en-US" sz="1100" dirty="0"/>
                      </a:br>
                      <a:endParaRPr lang="en-US" sz="1100" dirty="0">
                        <a:solidFill>
                          <a:srgbClr val="FF0000"/>
                        </a:solidFill>
                      </a:endParaRPr>
                    </a:p>
                  </a:txBody>
                  <a:tcPr/>
                </a:tc>
                <a:extLst>
                  <a:ext uri="{0D108BD9-81ED-4DB2-BD59-A6C34878D82A}">
                    <a16:rowId xmlns:a16="http://schemas.microsoft.com/office/drawing/2014/main" val="1455807755"/>
                  </a:ext>
                </a:extLst>
              </a:tr>
            </a:tbl>
          </a:graphicData>
        </a:graphic>
      </p:graphicFrame>
      <p:sp>
        <p:nvSpPr>
          <p:cNvPr id="7" name="Rectangle 6">
            <a:extLst>
              <a:ext uri="{FF2B5EF4-FFF2-40B4-BE49-F238E27FC236}">
                <a16:creationId xmlns:a16="http://schemas.microsoft.com/office/drawing/2014/main" id="{AE8F9E14-766C-4434-A8B2-DE97B1083B5B}"/>
              </a:ext>
            </a:extLst>
          </p:cNvPr>
          <p:cNvSpPr/>
          <p:nvPr/>
        </p:nvSpPr>
        <p:spPr>
          <a:xfrm>
            <a:off x="246490" y="698017"/>
            <a:ext cx="2723631" cy="707886"/>
          </a:xfrm>
          <a:prstGeom prst="rect">
            <a:avLst/>
          </a:prstGeom>
        </p:spPr>
        <p:txBody>
          <a:bodyPr wrap="none">
            <a:spAutoFit/>
          </a:bodyPr>
          <a:lstStyle/>
          <a:p>
            <a:r>
              <a:rPr lang="en-US" sz="2000" b="1" dirty="0">
                <a:solidFill>
                  <a:schemeClr val="accent6"/>
                </a:solidFill>
              </a:rPr>
              <a:t>Quick Reference Guide  </a:t>
            </a:r>
          </a:p>
          <a:p>
            <a:r>
              <a:rPr lang="en-US" sz="2000" b="1" dirty="0">
                <a:solidFill>
                  <a:schemeClr val="accent6"/>
                </a:solidFill>
              </a:rPr>
              <a:t>School Programs </a:t>
            </a:r>
            <a:endParaRPr lang="en-US" sz="2000" dirty="0">
              <a:solidFill>
                <a:schemeClr val="accent6"/>
              </a:solidFill>
            </a:endParaRPr>
          </a:p>
        </p:txBody>
      </p:sp>
      <p:pic>
        <p:nvPicPr>
          <p:cNvPr id="13" name="Picture 12">
            <a:extLst>
              <a:ext uri="{FF2B5EF4-FFF2-40B4-BE49-F238E27FC236}">
                <a16:creationId xmlns:a16="http://schemas.microsoft.com/office/drawing/2014/main" id="{CB0ED51F-77B0-494E-918E-10B285A417B2}"/>
              </a:ext>
            </a:extLst>
          </p:cNvPr>
          <p:cNvPicPr>
            <a:picLocks noChangeAspect="1"/>
          </p:cNvPicPr>
          <p:nvPr/>
        </p:nvPicPr>
        <p:blipFill>
          <a:blip r:embed="rId12"/>
          <a:stretch>
            <a:fillRect/>
          </a:stretch>
        </p:blipFill>
        <p:spPr>
          <a:xfrm>
            <a:off x="437575" y="6208316"/>
            <a:ext cx="627082" cy="483092"/>
          </a:xfrm>
          <a:prstGeom prst="rect">
            <a:avLst/>
          </a:prstGeom>
        </p:spPr>
      </p:pic>
      <p:sp>
        <p:nvSpPr>
          <p:cNvPr id="4" name="Slide Number Placeholder 3">
            <a:extLst>
              <a:ext uri="{FF2B5EF4-FFF2-40B4-BE49-F238E27FC236}">
                <a16:creationId xmlns:a16="http://schemas.microsoft.com/office/drawing/2014/main" id="{8C17663D-F4FD-41C2-BEAF-E1F5E826678A}"/>
              </a:ext>
            </a:extLst>
          </p:cNvPr>
          <p:cNvSpPr>
            <a:spLocks noGrp="1"/>
          </p:cNvSpPr>
          <p:nvPr>
            <p:ph type="sldNum" sz="quarter" idx="12"/>
          </p:nvPr>
        </p:nvSpPr>
        <p:spPr/>
        <p:txBody>
          <a:bodyPr/>
          <a:lstStyle/>
          <a:p>
            <a:fld id="{265F85E6-D96B-4630-B334-322515CDC5EB}" type="slidenum">
              <a:rPr lang="en-US" smtClean="0"/>
              <a:t>6</a:t>
            </a:fld>
            <a:endParaRPr lang="en-US"/>
          </a:p>
        </p:txBody>
      </p:sp>
      <p:pic>
        <p:nvPicPr>
          <p:cNvPr id="10" name="Picture 9">
            <a:extLst>
              <a:ext uri="{FF2B5EF4-FFF2-40B4-BE49-F238E27FC236}">
                <a16:creationId xmlns:a16="http://schemas.microsoft.com/office/drawing/2014/main" id="{2035D460-F40F-4EC4-8CDA-E81799041046}"/>
              </a:ext>
            </a:extLst>
          </p:cNvPr>
          <p:cNvPicPr>
            <a:picLocks noChangeAspect="1"/>
          </p:cNvPicPr>
          <p:nvPr/>
        </p:nvPicPr>
        <p:blipFill>
          <a:blip r:embed="rId13"/>
          <a:stretch>
            <a:fillRect/>
          </a:stretch>
        </p:blipFill>
        <p:spPr>
          <a:xfrm>
            <a:off x="362847" y="2777160"/>
            <a:ext cx="1140974" cy="411417"/>
          </a:xfrm>
          <a:prstGeom prst="rect">
            <a:avLst/>
          </a:prstGeom>
        </p:spPr>
      </p:pic>
      <p:sp>
        <p:nvSpPr>
          <p:cNvPr id="14" name="Footer Placeholder 9">
            <a:extLst>
              <a:ext uri="{FF2B5EF4-FFF2-40B4-BE49-F238E27FC236}">
                <a16:creationId xmlns:a16="http://schemas.microsoft.com/office/drawing/2014/main" id="{7A1130AE-EBB3-4B53-BE95-5B7FEF17C11B}"/>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sp>
        <p:nvSpPr>
          <p:cNvPr id="16" name="Rectangle 15">
            <a:extLst>
              <a:ext uri="{FF2B5EF4-FFF2-40B4-BE49-F238E27FC236}">
                <a16:creationId xmlns:a16="http://schemas.microsoft.com/office/drawing/2014/main" id="{5E72BB8C-3653-4672-9DF0-0C7C6C7AB247}"/>
              </a:ext>
            </a:extLst>
          </p:cNvPr>
          <p:cNvSpPr/>
          <p:nvPr/>
        </p:nvSpPr>
        <p:spPr>
          <a:xfrm>
            <a:off x="1147108" y="7370998"/>
            <a:ext cx="222195" cy="1590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8651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638A62-980E-6E46-AD1D-85F594690049}"/>
              </a:ext>
            </a:extLst>
          </p:cNvPr>
          <p:cNvSpPr>
            <a:spLocks noGrp="1"/>
          </p:cNvSpPr>
          <p:nvPr>
            <p:ph type="ftr" sz="quarter" idx="11"/>
          </p:nvPr>
        </p:nvSpPr>
        <p:spPr/>
        <p:txBody>
          <a:bodyPr/>
          <a:lstStyle/>
          <a:p>
            <a:r>
              <a:rPr lang="en-US"/>
              <a:t>17770 Daves Avenue, Monte Sereno CA 95030       Office Phone: 408.335.2200 / Website: daves.lgusd.org Attendance Line: 408.335.2245</a:t>
            </a:r>
            <a:endParaRPr lang="en-US" dirty="0"/>
          </a:p>
        </p:txBody>
      </p:sp>
      <p:sp>
        <p:nvSpPr>
          <p:cNvPr id="3" name="Slide Number Placeholder 2">
            <a:extLst>
              <a:ext uri="{FF2B5EF4-FFF2-40B4-BE49-F238E27FC236}">
                <a16:creationId xmlns:a16="http://schemas.microsoft.com/office/drawing/2014/main" id="{BF30E126-0EF1-3848-9E19-20717AAD2CB2}"/>
              </a:ext>
            </a:extLst>
          </p:cNvPr>
          <p:cNvSpPr>
            <a:spLocks noGrp="1"/>
          </p:cNvSpPr>
          <p:nvPr>
            <p:ph type="sldNum" sz="quarter" idx="12"/>
          </p:nvPr>
        </p:nvSpPr>
        <p:spPr/>
        <p:txBody>
          <a:bodyPr/>
          <a:lstStyle/>
          <a:p>
            <a:fld id="{265F85E6-D96B-4630-B334-322515CDC5EB}" type="slidenum">
              <a:rPr lang="en-US" smtClean="0"/>
              <a:t>7</a:t>
            </a:fld>
            <a:endParaRPr lang="en-US"/>
          </a:p>
        </p:txBody>
      </p:sp>
      <p:graphicFrame>
        <p:nvGraphicFramePr>
          <p:cNvPr id="4" name="Table 3">
            <a:extLst>
              <a:ext uri="{FF2B5EF4-FFF2-40B4-BE49-F238E27FC236}">
                <a16:creationId xmlns:a16="http://schemas.microsoft.com/office/drawing/2014/main" id="{CA125B4F-02C4-4840-A521-77ACF7B33AE6}"/>
              </a:ext>
            </a:extLst>
          </p:cNvPr>
          <p:cNvGraphicFramePr>
            <a:graphicFrameLocks noGrp="1"/>
          </p:cNvGraphicFramePr>
          <p:nvPr>
            <p:extLst>
              <p:ext uri="{D42A27DB-BD31-4B8C-83A1-F6EECF244321}">
                <p14:modId xmlns:p14="http://schemas.microsoft.com/office/powerpoint/2010/main" val="1812933561"/>
              </p:ext>
            </p:extLst>
          </p:nvPr>
        </p:nvGraphicFramePr>
        <p:xfrm>
          <a:off x="262165" y="1948892"/>
          <a:ext cx="6332193" cy="1327718"/>
        </p:xfrm>
        <a:graphic>
          <a:graphicData uri="http://schemas.openxmlformats.org/drawingml/2006/table">
            <a:tbl>
              <a:tblPr firstRow="1" bandRow="1">
                <a:tableStyleId>{5940675A-B579-460E-94D1-54222C63F5DA}</a:tableStyleId>
              </a:tblPr>
              <a:tblGrid>
                <a:gridCol w="1821684">
                  <a:extLst>
                    <a:ext uri="{9D8B030D-6E8A-4147-A177-3AD203B41FA5}">
                      <a16:colId xmlns:a16="http://schemas.microsoft.com/office/drawing/2014/main" val="4279987905"/>
                    </a:ext>
                  </a:extLst>
                </a:gridCol>
                <a:gridCol w="2539519">
                  <a:extLst>
                    <a:ext uri="{9D8B030D-6E8A-4147-A177-3AD203B41FA5}">
                      <a16:colId xmlns:a16="http://schemas.microsoft.com/office/drawing/2014/main" val="3150276617"/>
                    </a:ext>
                  </a:extLst>
                </a:gridCol>
                <a:gridCol w="1970990">
                  <a:extLst>
                    <a:ext uri="{9D8B030D-6E8A-4147-A177-3AD203B41FA5}">
                      <a16:colId xmlns:a16="http://schemas.microsoft.com/office/drawing/2014/main" val="3588297724"/>
                    </a:ext>
                  </a:extLst>
                </a:gridCol>
              </a:tblGrid>
              <a:tr h="1327718">
                <a:tc>
                  <a:txBody>
                    <a:bodyPr/>
                    <a:lstStyle/>
                    <a:p>
                      <a:r>
                        <a:rPr lang="en-US" sz="1200" b="1" dirty="0"/>
                        <a:t>School Play</a:t>
                      </a:r>
                    </a:p>
                  </a:txBody>
                  <a:tcPr/>
                </a:tc>
                <a:tc>
                  <a:txBody>
                    <a:bodyPr/>
                    <a:lstStyle/>
                    <a:p>
                      <a:r>
                        <a:rPr lang="en-US" sz="1100" dirty="0"/>
                        <a:t>Broadway worthy production put on by 4</a:t>
                      </a:r>
                      <a:r>
                        <a:rPr lang="en-US" sz="1100" baseline="30000" dirty="0"/>
                        <a:t>th</a:t>
                      </a:r>
                      <a:r>
                        <a:rPr lang="en-US" sz="1100" dirty="0"/>
                        <a:t> and 5</a:t>
                      </a:r>
                      <a:r>
                        <a:rPr lang="en-US" sz="1100" baseline="30000" dirty="0"/>
                        <a:t>th</a:t>
                      </a:r>
                      <a:r>
                        <a:rPr lang="en-US" sz="1100" dirty="0"/>
                        <a:t> graders from all four elementary schools in the district. </a:t>
                      </a:r>
                    </a:p>
                    <a:p>
                      <a:endParaRPr lang="en-US" sz="1100" dirty="0"/>
                    </a:p>
                    <a:p>
                      <a:r>
                        <a:rPr lang="en-US" sz="1100" dirty="0"/>
                        <a:t>Auditions start in October, with final performances in early February. </a:t>
                      </a:r>
                    </a:p>
                    <a:p>
                      <a:endParaRPr lang="en-US" sz="500" dirty="0"/>
                    </a:p>
                  </a:txBody>
                  <a:tcPr/>
                </a:tc>
                <a:tc>
                  <a:txBody>
                    <a:bodyPr/>
                    <a:lstStyle/>
                    <a:p>
                      <a:r>
                        <a:rPr lang="en-US" sz="1100" dirty="0">
                          <a:solidFill>
                            <a:schemeClr val="tx1"/>
                          </a:solidFill>
                        </a:rPr>
                        <a:t>Information will be sent home in the fall and notices posted in The Avenue e-newsletter.</a:t>
                      </a:r>
                    </a:p>
                    <a:p>
                      <a:endParaRPr lang="en-US" sz="1100" dirty="0">
                        <a:solidFill>
                          <a:schemeClr val="tx1"/>
                        </a:solidFill>
                      </a:endParaRPr>
                    </a:p>
                    <a:p>
                      <a:r>
                        <a:rPr lang="en-US" sz="1100" dirty="0">
                          <a:solidFill>
                            <a:schemeClr val="tx1"/>
                          </a:solidFill>
                        </a:rPr>
                        <a:t>Committee chair: </a:t>
                      </a:r>
                    </a:p>
                    <a:p>
                      <a:r>
                        <a:rPr lang="en-US" sz="1100" dirty="0">
                          <a:solidFill>
                            <a:schemeClr val="tx1"/>
                          </a:solidFill>
                        </a:rPr>
                        <a:t>Ali </a:t>
                      </a:r>
                      <a:r>
                        <a:rPr lang="en-US" sz="1100" dirty="0" err="1">
                          <a:solidFill>
                            <a:schemeClr val="tx1"/>
                          </a:solidFill>
                        </a:rPr>
                        <a:t>Olivo</a:t>
                      </a:r>
                      <a:endParaRPr lang="en-US" sz="1100" dirty="0">
                        <a:solidFill>
                          <a:schemeClr val="tx1"/>
                        </a:solidFill>
                      </a:endParaRPr>
                    </a:p>
                    <a:p>
                      <a:r>
                        <a:rPr lang="en-US" sz="1100" dirty="0">
                          <a:solidFill>
                            <a:schemeClr val="tx1"/>
                          </a:solidFill>
                          <a:hlinkClick r:id="rId2"/>
                        </a:rPr>
                        <a:t>reefandkorasmom@aol.com</a:t>
                      </a:r>
                      <a:endParaRPr lang="en-US" sz="1100" dirty="0">
                        <a:solidFill>
                          <a:schemeClr val="tx1"/>
                        </a:solidFill>
                      </a:endParaRPr>
                    </a:p>
                  </a:txBody>
                  <a:tcPr/>
                </a:tc>
                <a:extLst>
                  <a:ext uri="{0D108BD9-81ED-4DB2-BD59-A6C34878D82A}">
                    <a16:rowId xmlns:a16="http://schemas.microsoft.com/office/drawing/2014/main" val="3352151013"/>
                  </a:ext>
                </a:extLst>
              </a:tr>
            </a:tbl>
          </a:graphicData>
        </a:graphic>
      </p:graphicFrame>
      <p:graphicFrame>
        <p:nvGraphicFramePr>
          <p:cNvPr id="5" name="Table 4">
            <a:extLst>
              <a:ext uri="{FF2B5EF4-FFF2-40B4-BE49-F238E27FC236}">
                <a16:creationId xmlns:a16="http://schemas.microsoft.com/office/drawing/2014/main" id="{88511A2E-2606-074F-A046-D867C5401FA7}"/>
              </a:ext>
            </a:extLst>
          </p:cNvPr>
          <p:cNvGraphicFramePr>
            <a:graphicFrameLocks noGrp="1"/>
          </p:cNvGraphicFramePr>
          <p:nvPr>
            <p:extLst>
              <p:ext uri="{D42A27DB-BD31-4B8C-83A1-F6EECF244321}">
                <p14:modId xmlns:p14="http://schemas.microsoft.com/office/powerpoint/2010/main" val="2054658279"/>
              </p:ext>
            </p:extLst>
          </p:nvPr>
        </p:nvGraphicFramePr>
        <p:xfrm>
          <a:off x="262165" y="3276610"/>
          <a:ext cx="6332193" cy="1341120"/>
        </p:xfrm>
        <a:graphic>
          <a:graphicData uri="http://schemas.openxmlformats.org/drawingml/2006/table">
            <a:tbl>
              <a:tblPr firstRow="1" bandRow="1">
                <a:tableStyleId>{5940675A-B579-460E-94D1-54222C63F5DA}</a:tableStyleId>
              </a:tblPr>
              <a:tblGrid>
                <a:gridCol w="1821684">
                  <a:extLst>
                    <a:ext uri="{9D8B030D-6E8A-4147-A177-3AD203B41FA5}">
                      <a16:colId xmlns:a16="http://schemas.microsoft.com/office/drawing/2014/main" val="428859396"/>
                    </a:ext>
                  </a:extLst>
                </a:gridCol>
                <a:gridCol w="2539519">
                  <a:extLst>
                    <a:ext uri="{9D8B030D-6E8A-4147-A177-3AD203B41FA5}">
                      <a16:colId xmlns:a16="http://schemas.microsoft.com/office/drawing/2014/main" val="1329143588"/>
                    </a:ext>
                  </a:extLst>
                </a:gridCol>
                <a:gridCol w="1970990">
                  <a:extLst>
                    <a:ext uri="{9D8B030D-6E8A-4147-A177-3AD203B41FA5}">
                      <a16:colId xmlns:a16="http://schemas.microsoft.com/office/drawing/2014/main" val="2483661056"/>
                    </a:ext>
                  </a:extLst>
                </a:gridCol>
              </a:tblGrid>
              <a:tr h="1121842">
                <a:tc>
                  <a:txBody>
                    <a:bodyPr/>
                    <a:lstStyle/>
                    <a:p>
                      <a:r>
                        <a:rPr lang="en-US" sz="1200" b="1" dirty="0"/>
                        <a:t>Champions of Math</a:t>
                      </a:r>
                    </a:p>
                  </a:txBody>
                  <a:tcPr/>
                </a:tc>
                <a:tc>
                  <a:txBody>
                    <a:bodyPr/>
                    <a:lstStyle/>
                    <a:p>
                      <a:r>
                        <a:rPr lang="en-US" sz="1100" kern="1200" dirty="0">
                          <a:solidFill>
                            <a:schemeClr val="tx1"/>
                          </a:solidFill>
                          <a:effectLst/>
                          <a:latin typeface="+mn-lt"/>
                          <a:ea typeface="+mn-ea"/>
                          <a:cs typeface="+mn-cs"/>
                        </a:rPr>
                        <a:t>An international program, for 4</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and 5</a:t>
                      </a:r>
                      <a:r>
                        <a:rPr lang="en-US" sz="1100" kern="1200" baseline="30000" dirty="0">
                          <a:solidFill>
                            <a:schemeClr val="tx1"/>
                          </a:solidFill>
                          <a:effectLst/>
                          <a:latin typeface="+mn-lt"/>
                          <a:ea typeface="+mn-ea"/>
                          <a:cs typeface="+mn-cs"/>
                        </a:rPr>
                        <a:t>th</a:t>
                      </a:r>
                      <a:r>
                        <a:rPr lang="en-US" sz="1100" kern="1200" dirty="0">
                          <a:solidFill>
                            <a:schemeClr val="tx1"/>
                          </a:solidFill>
                          <a:effectLst/>
                          <a:latin typeface="+mn-lt"/>
                          <a:ea typeface="+mn-ea"/>
                          <a:cs typeface="+mn-cs"/>
                        </a:rPr>
                        <a:t> graders only, designed to stimulate enthusiasm for mathematics by teaching different problem-solving skills and a creative approach to finding solutions.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Registration begins in September.  </a:t>
                      </a:r>
                      <a:r>
                        <a:rPr lang="en-US" sz="1100" kern="1200" dirty="0">
                          <a:solidFill>
                            <a:srgbClr val="FF0000"/>
                          </a:solidFill>
                          <a:effectLst/>
                          <a:latin typeface="+mn-lt"/>
                          <a:ea typeface="+mn-ea"/>
                          <a:cs typeface="+mn-cs"/>
                        </a:rPr>
                        <a:t> </a:t>
                      </a:r>
                    </a:p>
                    <a:p>
                      <a:endParaRPr lang="en-US" sz="500" kern="1200" dirty="0">
                        <a:solidFill>
                          <a:srgbClr val="FF0000"/>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err="1">
                          <a:solidFill>
                            <a:schemeClr val="tx1"/>
                          </a:solidFill>
                          <a:effectLst/>
                          <a:latin typeface="+mn-lt"/>
                          <a:ea typeface="+mn-ea"/>
                          <a:cs typeface="+mn-cs"/>
                        </a:rPr>
                        <a:t>Committee</a:t>
                      </a:r>
                      <a:r>
                        <a:rPr lang="nl-NL" sz="1100" kern="1200" dirty="0">
                          <a:solidFill>
                            <a:schemeClr val="tx1"/>
                          </a:solidFill>
                          <a:effectLst/>
                          <a:latin typeface="+mn-lt"/>
                          <a:ea typeface="+mn-ea"/>
                          <a:cs typeface="+mn-cs"/>
                        </a:rPr>
                        <a:t> </a:t>
                      </a:r>
                      <a:r>
                        <a:rPr lang="nl-NL" sz="1100" kern="1200" dirty="0" err="1">
                          <a:solidFill>
                            <a:schemeClr val="tx1"/>
                          </a:solidFill>
                          <a:effectLst/>
                          <a:latin typeface="+mn-lt"/>
                          <a:ea typeface="+mn-ea"/>
                          <a:cs typeface="+mn-cs"/>
                        </a:rPr>
                        <a:t>chairs</a:t>
                      </a:r>
                      <a:r>
                        <a:rPr lang="nl-NL" sz="1100" kern="1200" dirty="0">
                          <a:solidFill>
                            <a:schemeClr val="tx1"/>
                          </a:solidFill>
                          <a:effectLst/>
                          <a:latin typeface="+mn-lt"/>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Ben Horwath  </a:t>
                      </a:r>
                      <a:r>
                        <a:rPr lang="nl-NL" sz="1100" kern="1200" dirty="0">
                          <a:solidFill>
                            <a:schemeClr val="tx1"/>
                          </a:solidFill>
                          <a:effectLst/>
                          <a:latin typeface="+mn-lt"/>
                          <a:ea typeface="+mn-ea"/>
                          <a:cs typeface="+mn-cs"/>
                          <a:hlinkClick r:id="rId3"/>
                        </a:rPr>
                        <a:t>ben.horwath@gmail.com</a:t>
                      </a:r>
                      <a:endParaRPr lang="nl-NL" sz="1100" kern="1200" dirty="0">
                        <a:solidFill>
                          <a:schemeClr val="tx1"/>
                        </a:solidFill>
                        <a:effectLst/>
                        <a:latin typeface="+mn-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rPr>
                        <a:t>Weiwei Gu </a:t>
                      </a:r>
                      <a:r>
                        <a:rPr lang="en-US" sz="1100" b="0" i="0" kern="1200" dirty="0">
                          <a:solidFill>
                            <a:schemeClr val="tx1"/>
                          </a:solidFill>
                          <a:effectLst/>
                          <a:latin typeface="+mn-lt"/>
                          <a:ea typeface="+mn-ea"/>
                          <a:cs typeface="+mn-cs"/>
                          <a:hlinkClick r:id="rId4"/>
                        </a:rPr>
                        <a:t>weiweigu@gmail.com</a:t>
                      </a:r>
                      <a:endParaRPr lang="nl-NL" sz="1100" kern="1200" dirty="0">
                        <a:solidFill>
                          <a:schemeClr val="tx1"/>
                        </a:solidFill>
                        <a:effectLst/>
                        <a:latin typeface="+mn-lt"/>
                        <a:ea typeface="+mn-ea"/>
                        <a:cs typeface="+mn-cs"/>
                      </a:endParaRPr>
                    </a:p>
                    <a:p>
                      <a:endParaRPr lang="en-US" sz="1100" dirty="0"/>
                    </a:p>
                  </a:txBody>
                  <a:tcPr/>
                </a:tc>
                <a:extLst>
                  <a:ext uri="{0D108BD9-81ED-4DB2-BD59-A6C34878D82A}">
                    <a16:rowId xmlns:a16="http://schemas.microsoft.com/office/drawing/2014/main" val="999439992"/>
                  </a:ext>
                </a:extLst>
              </a:tr>
            </a:tbl>
          </a:graphicData>
        </a:graphic>
      </p:graphicFrame>
      <p:pic>
        <p:nvPicPr>
          <p:cNvPr id="6" name="Picture 5">
            <a:extLst>
              <a:ext uri="{FF2B5EF4-FFF2-40B4-BE49-F238E27FC236}">
                <a16:creationId xmlns:a16="http://schemas.microsoft.com/office/drawing/2014/main" id="{1B9B72D2-4B0B-FA49-9F9E-8BDBAFE3AF0C}"/>
              </a:ext>
            </a:extLst>
          </p:cNvPr>
          <p:cNvPicPr>
            <a:picLocks noChangeAspect="1"/>
          </p:cNvPicPr>
          <p:nvPr/>
        </p:nvPicPr>
        <p:blipFill>
          <a:blip r:embed="rId5"/>
          <a:stretch>
            <a:fillRect/>
          </a:stretch>
        </p:blipFill>
        <p:spPr>
          <a:xfrm>
            <a:off x="481642" y="2361919"/>
            <a:ext cx="809298" cy="496294"/>
          </a:xfrm>
          <a:prstGeom prst="rect">
            <a:avLst/>
          </a:prstGeom>
        </p:spPr>
      </p:pic>
      <p:pic>
        <p:nvPicPr>
          <p:cNvPr id="7" name="Picture 6">
            <a:extLst>
              <a:ext uri="{FF2B5EF4-FFF2-40B4-BE49-F238E27FC236}">
                <a16:creationId xmlns:a16="http://schemas.microsoft.com/office/drawing/2014/main" id="{C48094E9-2B44-C84F-97F4-61E2BF15FF1E}"/>
              </a:ext>
            </a:extLst>
          </p:cNvPr>
          <p:cNvPicPr>
            <a:picLocks noChangeAspect="1"/>
          </p:cNvPicPr>
          <p:nvPr/>
        </p:nvPicPr>
        <p:blipFill rotWithShape="1">
          <a:blip r:embed="rId6"/>
          <a:srcRect l="7799" t="21347" r="7411" b="6418"/>
          <a:stretch/>
        </p:blipFill>
        <p:spPr>
          <a:xfrm>
            <a:off x="558888" y="3782895"/>
            <a:ext cx="732052" cy="436563"/>
          </a:xfrm>
          <a:prstGeom prst="rect">
            <a:avLst/>
          </a:prstGeom>
        </p:spPr>
      </p:pic>
      <p:sp>
        <p:nvSpPr>
          <p:cNvPr id="10" name="TextBox 9">
            <a:extLst>
              <a:ext uri="{FF2B5EF4-FFF2-40B4-BE49-F238E27FC236}">
                <a16:creationId xmlns:a16="http://schemas.microsoft.com/office/drawing/2014/main" id="{07DBD226-3DD6-8646-9D1F-0A990F055FDA}"/>
              </a:ext>
            </a:extLst>
          </p:cNvPr>
          <p:cNvSpPr txBox="1"/>
          <p:nvPr/>
        </p:nvSpPr>
        <p:spPr>
          <a:xfrm>
            <a:off x="262165" y="725991"/>
            <a:ext cx="2462084" cy="923330"/>
          </a:xfrm>
          <a:prstGeom prst="rect">
            <a:avLst/>
          </a:prstGeom>
          <a:noFill/>
        </p:spPr>
        <p:txBody>
          <a:bodyPr wrap="none" rtlCol="0">
            <a:spAutoFit/>
          </a:bodyPr>
          <a:lstStyle/>
          <a:p>
            <a:r>
              <a:rPr lang="en-US" b="1" dirty="0">
                <a:solidFill>
                  <a:schemeClr val="accent6"/>
                </a:solidFill>
              </a:rPr>
              <a:t>Quick Reference Guide  </a:t>
            </a:r>
          </a:p>
          <a:p>
            <a:r>
              <a:rPr lang="en-US" b="1" dirty="0">
                <a:solidFill>
                  <a:schemeClr val="accent6"/>
                </a:solidFill>
              </a:rPr>
              <a:t>School Programs </a:t>
            </a:r>
            <a:endParaRPr lang="en-US" dirty="0">
              <a:solidFill>
                <a:schemeClr val="accent6"/>
              </a:solidFill>
            </a:endParaRPr>
          </a:p>
          <a:p>
            <a:endParaRPr lang="en-US" dirty="0"/>
          </a:p>
        </p:txBody>
      </p:sp>
      <p:graphicFrame>
        <p:nvGraphicFramePr>
          <p:cNvPr id="12" name="Table 11">
            <a:extLst>
              <a:ext uri="{FF2B5EF4-FFF2-40B4-BE49-F238E27FC236}">
                <a16:creationId xmlns:a16="http://schemas.microsoft.com/office/drawing/2014/main" id="{CB9D3045-DEB7-1141-B8E2-42D488710AED}"/>
              </a:ext>
            </a:extLst>
          </p:cNvPr>
          <p:cNvGraphicFramePr>
            <a:graphicFrameLocks noGrp="1"/>
          </p:cNvGraphicFramePr>
          <p:nvPr>
            <p:extLst>
              <p:ext uri="{D42A27DB-BD31-4B8C-83A1-F6EECF244321}">
                <p14:modId xmlns:p14="http://schemas.microsoft.com/office/powerpoint/2010/main" val="3043105246"/>
              </p:ext>
            </p:extLst>
          </p:nvPr>
        </p:nvGraphicFramePr>
        <p:xfrm>
          <a:off x="262164" y="4617730"/>
          <a:ext cx="6332193" cy="3352800"/>
        </p:xfrm>
        <a:graphic>
          <a:graphicData uri="http://schemas.openxmlformats.org/drawingml/2006/table">
            <a:tbl>
              <a:tblPr firstRow="1" bandRow="1">
                <a:tableStyleId>{5940675A-B579-460E-94D1-54222C63F5DA}</a:tableStyleId>
              </a:tblPr>
              <a:tblGrid>
                <a:gridCol w="1821684">
                  <a:extLst>
                    <a:ext uri="{9D8B030D-6E8A-4147-A177-3AD203B41FA5}">
                      <a16:colId xmlns:a16="http://schemas.microsoft.com/office/drawing/2014/main" val="1269394420"/>
                    </a:ext>
                  </a:extLst>
                </a:gridCol>
                <a:gridCol w="2539519">
                  <a:extLst>
                    <a:ext uri="{9D8B030D-6E8A-4147-A177-3AD203B41FA5}">
                      <a16:colId xmlns:a16="http://schemas.microsoft.com/office/drawing/2014/main" val="872179644"/>
                    </a:ext>
                  </a:extLst>
                </a:gridCol>
                <a:gridCol w="1970990">
                  <a:extLst>
                    <a:ext uri="{9D8B030D-6E8A-4147-A177-3AD203B41FA5}">
                      <a16:colId xmlns:a16="http://schemas.microsoft.com/office/drawing/2014/main" val="2389276962"/>
                    </a:ext>
                  </a:extLst>
                </a:gridCol>
              </a:tblGrid>
              <a:tr h="1121842">
                <a:tc>
                  <a:txBody>
                    <a:bodyPr/>
                    <a:lstStyle/>
                    <a:p>
                      <a:r>
                        <a:rPr lang="en-US" sz="1200" b="1" dirty="0"/>
                        <a:t>Safe Routes to School</a:t>
                      </a:r>
                    </a:p>
                  </a:txBody>
                  <a:tcPr/>
                </a:tc>
                <a:tc>
                  <a:txBody>
                    <a:bodyPr/>
                    <a:lstStyle/>
                    <a:p>
                      <a:r>
                        <a:rPr lang="en-US" sz="1100" dirty="0"/>
                        <a:t>SRTS is a program that encourages students to walk and roll to school – getting to and from school safely while also building community!  </a:t>
                      </a:r>
                    </a:p>
                    <a:p>
                      <a:r>
                        <a:rPr lang="en-US" sz="1100" dirty="0"/>
                        <a:t>Year-round education events such as Walk &amp; Roll morning raffles as well as big events like the 4</a:t>
                      </a:r>
                      <a:r>
                        <a:rPr lang="en-US" sz="1100" baseline="30000" dirty="0"/>
                        <a:t>th</a:t>
                      </a:r>
                      <a:r>
                        <a:rPr lang="en-US" sz="1100" dirty="0"/>
                        <a:t> grade Bike Rodeo, 3</a:t>
                      </a:r>
                      <a:r>
                        <a:rPr lang="en-US" sz="1100" baseline="30000" dirty="0"/>
                        <a:t>rd</a:t>
                      </a:r>
                      <a:r>
                        <a:rPr lang="en-US" sz="1100" dirty="0"/>
                        <a:t> grade Bike Helmet Safety, and Kinder Pedestrian Safety Training.</a:t>
                      </a:r>
                    </a:p>
                    <a:p>
                      <a:endParaRPr lang="en-US" sz="1100" dirty="0"/>
                    </a:p>
                    <a:p>
                      <a:r>
                        <a:rPr lang="en-US" sz="1100" dirty="0"/>
                        <a:t>Suggested biking / walking routes to </a:t>
                      </a:r>
                      <a:r>
                        <a:rPr lang="en-US" sz="1100" dirty="0" err="1"/>
                        <a:t>Daves</a:t>
                      </a:r>
                      <a:r>
                        <a:rPr lang="en-US" sz="1100" dirty="0"/>
                        <a:t> Avenue.</a:t>
                      </a:r>
                    </a:p>
                    <a:p>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hlinkClick r:id="rId7"/>
                        </a:rPr>
                        <a:t>https://www.lgsaferoutes.org/</a:t>
                      </a: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hlinkClick r:id="rId8"/>
                        </a:rPr>
                        <a:t>https://daves.lgusd.org/apps/pages/index.jsp?uREC_ID=314890&amp;type=d&amp;pREC_ID=720983</a:t>
                      </a:r>
                      <a:endParaRPr lang="en-US" sz="1100" dirty="0"/>
                    </a:p>
                    <a:p>
                      <a:r>
                        <a:rPr lang="en-US" sz="1100" kern="1200" dirty="0">
                          <a:solidFill>
                            <a:srgbClr val="FF0000"/>
                          </a:solidFill>
                          <a:effectLst/>
                          <a:latin typeface="+mn-lt"/>
                          <a:ea typeface="+mn-ea"/>
                          <a:cs typeface="+mn-cs"/>
                        </a:rPr>
                        <a:t> </a:t>
                      </a:r>
                    </a:p>
                    <a:p>
                      <a:endParaRPr lang="en-US" sz="500" kern="1200" dirty="0">
                        <a:solidFill>
                          <a:srgbClr val="FF0000"/>
                        </a:solidFill>
                        <a:effectLst/>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a:solidFill>
                            <a:schemeClr val="tx1"/>
                          </a:solidFill>
                          <a:effectLst/>
                          <a:latin typeface="+mn-lt"/>
                          <a:ea typeface="+mn-ea"/>
                          <a:cs typeface="+mn-cs"/>
                        </a:rPr>
                        <a:t>Committee chair: </a:t>
                      </a:r>
                    </a:p>
                    <a:p>
                      <a:pPr marL="0" marR="0" lvl="0" indent="0" algn="l" defTabSz="685800" rtl="0" eaLnBrk="1" fontAlgn="auto" latinLnBrk="0" hangingPunct="1">
                        <a:lnSpc>
                          <a:spcPct val="100000"/>
                        </a:lnSpc>
                        <a:spcBef>
                          <a:spcPts val="0"/>
                        </a:spcBef>
                        <a:spcAft>
                          <a:spcPts val="0"/>
                        </a:spcAft>
                        <a:buClrTx/>
                        <a:buSzTx/>
                        <a:buFontTx/>
                        <a:buNone/>
                        <a:tabLst/>
                        <a:defRPr/>
                      </a:pPr>
                      <a:r>
                        <a:rPr lang="nl-NL" sz="1100" kern="1200" dirty="0" err="1">
                          <a:solidFill>
                            <a:schemeClr val="tx1"/>
                          </a:solidFill>
                          <a:effectLst/>
                          <a:latin typeface="+mn-lt"/>
                          <a:ea typeface="+mn-ea"/>
                          <a:cs typeface="+mn-cs"/>
                        </a:rPr>
                        <a:t>Meaghen</a:t>
                      </a:r>
                      <a:r>
                        <a:rPr lang="nl-NL" sz="1100" kern="1200" dirty="0">
                          <a:solidFill>
                            <a:schemeClr val="tx1"/>
                          </a:solidFill>
                          <a:effectLst/>
                          <a:latin typeface="+mn-lt"/>
                          <a:ea typeface="+mn-ea"/>
                          <a:cs typeface="+mn-cs"/>
                        </a:rPr>
                        <a:t> </a:t>
                      </a:r>
                      <a:r>
                        <a:rPr lang="nl-NL" sz="1100" kern="1200" dirty="0" err="1">
                          <a:solidFill>
                            <a:schemeClr val="tx1"/>
                          </a:solidFill>
                          <a:effectLst/>
                          <a:latin typeface="+mn-lt"/>
                          <a:ea typeface="+mn-ea"/>
                          <a:cs typeface="+mn-cs"/>
                        </a:rPr>
                        <a:t>Foley</a:t>
                      </a:r>
                      <a:r>
                        <a:rPr lang="nl-NL" sz="1100" kern="1200" dirty="0">
                          <a:solidFill>
                            <a:schemeClr val="tx1"/>
                          </a:solidFill>
                          <a:effectLst/>
                          <a:latin typeface="+mn-lt"/>
                          <a:ea typeface="+mn-ea"/>
                          <a:cs typeface="+mn-cs"/>
                        </a:rPr>
                        <a:t> Spencer</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chemeClr val="tx1"/>
                          </a:solidFill>
                          <a:effectLst/>
                          <a:latin typeface="+mn-lt"/>
                          <a:ea typeface="+mn-ea"/>
                          <a:cs typeface="+mn-cs"/>
                          <a:hlinkClick r:id="rId9"/>
                        </a:rPr>
                        <a:t>meaghen.spencer@gmail.com</a:t>
                      </a:r>
                      <a:endParaRPr lang="nl-NL" sz="1100" kern="1200" dirty="0">
                        <a:solidFill>
                          <a:schemeClr val="tx1"/>
                        </a:solidFill>
                        <a:effectLst/>
                        <a:latin typeface="+mn-lt"/>
                        <a:ea typeface="+mn-ea"/>
                        <a:cs typeface="+mn-cs"/>
                      </a:endParaRPr>
                    </a:p>
                    <a:p>
                      <a:endParaRPr lang="en-US" sz="1100" dirty="0"/>
                    </a:p>
                  </a:txBody>
                  <a:tcPr/>
                </a:tc>
                <a:extLst>
                  <a:ext uri="{0D108BD9-81ED-4DB2-BD59-A6C34878D82A}">
                    <a16:rowId xmlns:a16="http://schemas.microsoft.com/office/drawing/2014/main" val="3298261935"/>
                  </a:ext>
                </a:extLst>
              </a:tr>
            </a:tbl>
          </a:graphicData>
        </a:graphic>
      </p:graphicFrame>
      <p:pic>
        <p:nvPicPr>
          <p:cNvPr id="11" name="Picture 10">
            <a:extLst>
              <a:ext uri="{FF2B5EF4-FFF2-40B4-BE49-F238E27FC236}">
                <a16:creationId xmlns:a16="http://schemas.microsoft.com/office/drawing/2014/main" id="{264A2E27-96E6-4040-AC61-18CC46FF8D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9201" y="5084093"/>
            <a:ext cx="1201714" cy="831956"/>
          </a:xfrm>
          <a:prstGeom prst="rect">
            <a:avLst/>
          </a:prstGeom>
        </p:spPr>
      </p:pic>
    </p:spTree>
    <p:extLst>
      <p:ext uri="{BB962C8B-B14F-4D97-AF65-F5344CB8AC3E}">
        <p14:creationId xmlns:p14="http://schemas.microsoft.com/office/powerpoint/2010/main" val="25952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D69154B4-9C95-4258-A95C-C94B8C58A6A4}"/>
              </a:ext>
            </a:extLst>
          </p:cNvPr>
          <p:cNvGraphicFramePr>
            <a:graphicFrameLocks noGrp="1"/>
          </p:cNvGraphicFramePr>
          <p:nvPr>
            <p:extLst>
              <p:ext uri="{D42A27DB-BD31-4B8C-83A1-F6EECF244321}">
                <p14:modId xmlns:p14="http://schemas.microsoft.com/office/powerpoint/2010/main" val="2936487143"/>
              </p:ext>
            </p:extLst>
          </p:nvPr>
        </p:nvGraphicFramePr>
        <p:xfrm>
          <a:off x="309784" y="1527197"/>
          <a:ext cx="6296025" cy="6705600"/>
        </p:xfrm>
        <a:graphic>
          <a:graphicData uri="http://schemas.openxmlformats.org/drawingml/2006/table">
            <a:tbl>
              <a:tblPr firstRow="1" bandRow="1">
                <a:tableStyleId>{5940675A-B579-460E-94D1-54222C63F5DA}</a:tableStyleId>
              </a:tblPr>
              <a:tblGrid>
                <a:gridCol w="1661891">
                  <a:extLst>
                    <a:ext uri="{9D8B030D-6E8A-4147-A177-3AD203B41FA5}">
                      <a16:colId xmlns:a16="http://schemas.microsoft.com/office/drawing/2014/main" val="1019642685"/>
                    </a:ext>
                  </a:extLst>
                </a:gridCol>
                <a:gridCol w="2674402">
                  <a:extLst>
                    <a:ext uri="{9D8B030D-6E8A-4147-A177-3AD203B41FA5}">
                      <a16:colId xmlns:a16="http://schemas.microsoft.com/office/drawing/2014/main" val="4230262175"/>
                    </a:ext>
                  </a:extLst>
                </a:gridCol>
                <a:gridCol w="1959732">
                  <a:extLst>
                    <a:ext uri="{9D8B030D-6E8A-4147-A177-3AD203B41FA5}">
                      <a16:colId xmlns:a16="http://schemas.microsoft.com/office/drawing/2014/main" val="438671842"/>
                    </a:ext>
                  </a:extLst>
                </a:gridCol>
              </a:tblGrid>
              <a:tr h="300108">
                <a:tc>
                  <a:txBody>
                    <a:bodyPr/>
                    <a:lstStyle/>
                    <a:p>
                      <a:pPr algn="ctr"/>
                      <a:r>
                        <a:rPr lang="en-US" sz="1400" b="1" dirty="0"/>
                        <a:t>Program</a:t>
                      </a:r>
                      <a:endParaRPr lang="en-US" sz="1400" b="1" dirty="0">
                        <a:solidFill>
                          <a:schemeClr val="tx1"/>
                        </a:solidFill>
                      </a:endParaRPr>
                    </a:p>
                  </a:txBody>
                  <a:tcPr>
                    <a:solidFill>
                      <a:schemeClr val="accent4"/>
                    </a:solidFill>
                  </a:tcPr>
                </a:tc>
                <a:tc>
                  <a:txBody>
                    <a:bodyPr/>
                    <a:lstStyle/>
                    <a:p>
                      <a:pPr algn="ctr"/>
                      <a:r>
                        <a:rPr lang="en-US" sz="1400" b="1" dirty="0"/>
                        <a:t>Description </a:t>
                      </a:r>
                      <a:endParaRPr lang="en-US" sz="1400" b="1" dirty="0">
                        <a:solidFill>
                          <a:schemeClr val="tx1"/>
                        </a:solidFill>
                      </a:endParaRPr>
                    </a:p>
                  </a:txBody>
                  <a:tcPr>
                    <a:solidFill>
                      <a:schemeClr val="accent4"/>
                    </a:solidFill>
                  </a:tcPr>
                </a:tc>
                <a:tc>
                  <a:txBody>
                    <a:bodyPr/>
                    <a:lstStyle/>
                    <a:p>
                      <a:pPr algn="ctr"/>
                      <a:r>
                        <a:rPr lang="en-US" sz="1400" b="1" dirty="0"/>
                        <a:t>Reference Info</a:t>
                      </a:r>
                      <a:endParaRPr lang="en-US" sz="1400" b="1" dirty="0">
                        <a:solidFill>
                          <a:schemeClr val="tx1"/>
                        </a:solidFill>
                      </a:endParaRPr>
                    </a:p>
                  </a:txBody>
                  <a:tcPr>
                    <a:solidFill>
                      <a:schemeClr val="accent4"/>
                    </a:solidFill>
                  </a:tcPr>
                </a:tc>
                <a:extLst>
                  <a:ext uri="{0D108BD9-81ED-4DB2-BD59-A6C34878D82A}">
                    <a16:rowId xmlns:a16="http://schemas.microsoft.com/office/drawing/2014/main" val="3827470566"/>
                  </a:ext>
                </a:extLst>
              </a:tr>
              <a:tr h="1604248">
                <a:tc>
                  <a:txBody>
                    <a:bodyPr/>
                    <a:lstStyle/>
                    <a:p>
                      <a:r>
                        <a:rPr lang="en-US" sz="1100" b="1" kern="1200" dirty="0">
                          <a:solidFill>
                            <a:schemeClr val="tx1"/>
                          </a:solidFill>
                          <a:latin typeface="+mn-lt"/>
                          <a:ea typeface="+mn-ea"/>
                          <a:cs typeface="+mn-cs"/>
                        </a:rPr>
                        <a:t>DOLLARS FOR DAVES</a:t>
                      </a:r>
                    </a:p>
                  </a:txBody>
                  <a:tcPr/>
                </a:tc>
                <a:tc>
                  <a:txBody>
                    <a:bodyPr/>
                    <a:lstStyle/>
                    <a:p>
                      <a:r>
                        <a:rPr lang="en-US" sz="1100" kern="1200" dirty="0">
                          <a:effectLst/>
                        </a:rPr>
                        <a:t>The </a:t>
                      </a:r>
                      <a:r>
                        <a:rPr lang="en-US" sz="1100" kern="1200" dirty="0" err="1">
                          <a:effectLst/>
                        </a:rPr>
                        <a:t>Daves</a:t>
                      </a:r>
                      <a:r>
                        <a:rPr lang="en-US" sz="1100" kern="1200" dirty="0">
                          <a:effectLst/>
                        </a:rPr>
                        <a:t> Avenue Home &amp; School Club (H&amp;SC) is a non-profit, parent volunteer organization. Money raised helps close the funding gap keeping important programs and services at our school. These programs are not possible without strong parental support. Please contribute today!</a:t>
                      </a:r>
                    </a:p>
                    <a:p>
                      <a:endParaRPr lang="en-US" sz="1100" kern="1200" dirty="0">
                        <a:effectLst/>
                      </a:endParaRPr>
                    </a:p>
                    <a:p>
                      <a:r>
                        <a:rPr lang="en-US" sz="1100" b="1" kern="1200" dirty="0">
                          <a:effectLst/>
                        </a:rPr>
                        <a:t>CORPORATE MATCHING:  </a:t>
                      </a:r>
                    </a:p>
                    <a:p>
                      <a:r>
                        <a:rPr lang="en-US" sz="1100" b="1" kern="1200" dirty="0">
                          <a:effectLst/>
                        </a:rPr>
                        <a:t>Email </a:t>
                      </a:r>
                      <a:r>
                        <a:rPr lang="en-US" sz="1100" b="1" kern="1200" dirty="0">
                          <a:solidFill>
                            <a:schemeClr val="tx1"/>
                          </a:solidFill>
                          <a:effectLst/>
                          <a:latin typeface="+mn-lt"/>
                          <a:ea typeface="+mn-ea"/>
                          <a:cs typeface="+mn-cs"/>
                          <a:sym typeface="Wingdings" panose="05000000000000000000" pitchFamily="2" charset="2"/>
                        </a:rPr>
                        <a:t> </a:t>
                      </a:r>
                      <a:r>
                        <a:rPr lang="en-US" sz="1100" dirty="0">
                          <a:sym typeface="Wingdings" panose="05000000000000000000" pitchFamily="2" charset="2"/>
                          <a:hlinkClick r:id="rId2"/>
                        </a:rPr>
                        <a:t>CorpMatching@DavesAveHSC.org</a:t>
                      </a:r>
                      <a:endParaRPr lang="en-US" sz="1100" dirty="0">
                        <a:sym typeface="Wingdings" panose="05000000000000000000" pitchFamily="2" charset="2"/>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sym typeface="Wingdings" panose="05000000000000000000" pitchFamily="2" charset="2"/>
                      </a:endParaRPr>
                    </a:p>
                  </a:txBody>
                  <a:tcPr/>
                </a:tc>
                <a:tc>
                  <a:txBody>
                    <a:bodyPr/>
                    <a:lstStyle/>
                    <a:p>
                      <a:r>
                        <a:rPr lang="en-US" sz="1100" u="sng" dirty="0">
                          <a:solidFill>
                            <a:srgbClr val="002060"/>
                          </a:solidFill>
                          <a:hlinkClick r:id="rId3"/>
                        </a:rPr>
                        <a:t>davesavehsc.org/donate</a:t>
                      </a:r>
                      <a:r>
                        <a:rPr lang="en-US" sz="1100" dirty="0">
                          <a:solidFill>
                            <a:srgbClr val="002060"/>
                          </a:solidFill>
                        </a:rPr>
                        <a:t> </a:t>
                      </a:r>
                    </a:p>
                    <a:p>
                      <a:endParaRPr lang="en-US" sz="1100" dirty="0">
                        <a:solidFill>
                          <a:srgbClr val="002060"/>
                        </a:solidFill>
                      </a:endParaRPr>
                    </a:p>
                    <a:p>
                      <a:r>
                        <a:rPr lang="en-US" sz="1100" dirty="0">
                          <a:solidFill>
                            <a:srgbClr val="002060"/>
                          </a:solidFill>
                        </a:rPr>
                        <a:t>H&amp;SC VP</a:t>
                      </a:r>
                    </a:p>
                    <a:p>
                      <a:r>
                        <a:rPr lang="en-US" sz="1100" dirty="0">
                          <a:solidFill>
                            <a:srgbClr val="002060"/>
                          </a:solidFill>
                        </a:rPr>
                        <a:t>Becky Tanner</a:t>
                      </a:r>
                    </a:p>
                    <a:p>
                      <a:r>
                        <a:rPr lang="en-US" sz="1100" dirty="0">
                          <a:hlinkClick r:id="rId4"/>
                        </a:rPr>
                        <a:t>vp@davesavehsc.org</a:t>
                      </a:r>
                      <a:endParaRPr lang="en-US" sz="1100" dirty="0"/>
                    </a:p>
                    <a:p>
                      <a:endParaRPr lang="en-US" sz="1100" dirty="0"/>
                    </a:p>
                  </a:txBody>
                  <a:tcPr/>
                </a:tc>
                <a:extLst>
                  <a:ext uri="{0D108BD9-81ED-4DB2-BD59-A6C34878D82A}">
                    <a16:rowId xmlns:a16="http://schemas.microsoft.com/office/drawing/2014/main" val="2782505437"/>
                  </a:ext>
                </a:extLst>
              </a:tr>
              <a:tr h="1740629">
                <a:tc>
                  <a:txBody>
                    <a:bodyPr/>
                    <a:lstStyle/>
                    <a:p>
                      <a:pPr marL="0" algn="l" defTabSz="685800" rtl="0" eaLnBrk="1" latinLnBrk="0" hangingPunct="1"/>
                      <a:r>
                        <a:rPr lang="en-US" sz="1100" b="1" kern="1200" dirty="0">
                          <a:solidFill>
                            <a:schemeClr val="tx1"/>
                          </a:solidFill>
                          <a:latin typeface="+mn-lt"/>
                          <a:ea typeface="+mn-ea"/>
                          <a:cs typeface="+mn-cs"/>
                        </a:rPr>
                        <a:t>LGEF </a:t>
                      </a:r>
                    </a:p>
                    <a:p>
                      <a:pPr marL="0" algn="l" defTabSz="685800" rtl="0" eaLnBrk="1" latinLnBrk="0" hangingPunct="1"/>
                      <a:r>
                        <a:rPr lang="en-US" sz="1100" b="0" kern="1200" dirty="0">
                          <a:solidFill>
                            <a:schemeClr val="tx1"/>
                          </a:solidFill>
                          <a:latin typeface="+mn-lt"/>
                          <a:ea typeface="+mn-ea"/>
                          <a:cs typeface="+mn-cs"/>
                        </a:rPr>
                        <a:t>(Los Gatos Education </a:t>
                      </a:r>
                      <a:r>
                        <a:rPr lang="en-US" sz="1100" dirty="0"/>
                        <a:t>Foundation)</a:t>
                      </a:r>
                    </a:p>
                  </a:txBody>
                  <a:tcPr/>
                </a:tc>
                <a:tc>
                  <a:txBody>
                    <a:bodyPr/>
                    <a:lstStyle/>
                    <a:p>
                      <a:r>
                        <a:rPr lang="en-US" sz="1100" kern="1200" dirty="0">
                          <a:effectLst/>
                        </a:rPr>
                        <a:t>LGEF funds much needed teachers and staff in the Los Gatos Union School District to ensure a high-quality education for the children of Los Gatos.  LGEF raises funds for programs at all 4 elementary schools and the middle school.</a:t>
                      </a:r>
                    </a:p>
                    <a:p>
                      <a:endParaRPr lang="en-US" sz="1100" kern="1200" dirty="0">
                        <a:effectLst/>
                      </a:endParaRPr>
                    </a:p>
                    <a:p>
                      <a:r>
                        <a:rPr lang="en-US" sz="1100" b="1" kern="1200" dirty="0">
                          <a:effectLst/>
                        </a:rPr>
                        <a:t>CORPORATE MATCHING:</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kern="1200" dirty="0">
                          <a:effectLst/>
                          <a:hlinkClick r:id="rId5"/>
                        </a:rPr>
                        <a:t>doublethedonation.com/lgef</a:t>
                      </a:r>
                      <a:endParaRPr lang="en-US" sz="1100" kern="1200" dirty="0">
                        <a:effectLst/>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kern="1200" dirty="0">
                        <a:effectLst/>
                      </a:endParaRPr>
                    </a:p>
                  </a:txBody>
                  <a:tcPr/>
                </a:tc>
                <a:tc>
                  <a:txBody>
                    <a:bodyPr/>
                    <a:lstStyle/>
                    <a:p>
                      <a:r>
                        <a:rPr lang="en-US" sz="1100" dirty="0">
                          <a:hlinkClick r:id="rId6"/>
                        </a:rPr>
                        <a:t>lgef.org/</a:t>
                      </a:r>
                      <a:endParaRPr lang="en-US" sz="1100" dirty="0"/>
                    </a:p>
                    <a:p>
                      <a:endParaRPr lang="en-US" sz="1100" dirty="0"/>
                    </a:p>
                    <a:p>
                      <a:r>
                        <a:rPr lang="en-US" sz="1100" dirty="0" err="1"/>
                        <a:t>Daves</a:t>
                      </a:r>
                      <a:r>
                        <a:rPr lang="en-US" sz="1100" dirty="0"/>
                        <a:t> LGEF Captains:</a:t>
                      </a:r>
                    </a:p>
                    <a:p>
                      <a:r>
                        <a:rPr lang="en-US" sz="1100" dirty="0"/>
                        <a:t>Beth Jackson</a:t>
                      </a:r>
                    </a:p>
                    <a:p>
                      <a:r>
                        <a:rPr lang="en-US" sz="1100" dirty="0">
                          <a:hlinkClick r:id="rId7"/>
                        </a:rPr>
                        <a:t>bethmariejackson@yahoo.com</a:t>
                      </a:r>
                      <a:endParaRPr lang="en-US" sz="1100" dirty="0"/>
                    </a:p>
                    <a:p>
                      <a:r>
                        <a:rPr lang="en-US" sz="1100" dirty="0"/>
                        <a:t>Jessica Johnson</a:t>
                      </a:r>
                    </a:p>
                    <a:p>
                      <a:r>
                        <a:rPr lang="en-US" sz="1100" dirty="0">
                          <a:hlinkClick r:id="rId8"/>
                        </a:rPr>
                        <a:t>jessicakjohnson@mac.com</a:t>
                      </a:r>
                      <a:endParaRPr lang="en-US" sz="1100" dirty="0"/>
                    </a:p>
                    <a:p>
                      <a:r>
                        <a:rPr lang="en-US" sz="1100" dirty="0"/>
                        <a:t>Kristin Owens</a:t>
                      </a:r>
                    </a:p>
                    <a:p>
                      <a:r>
                        <a:rPr lang="en-US" sz="1100" b="0" i="0" u="none" strike="noStrike" kern="1200" dirty="0">
                          <a:solidFill>
                            <a:schemeClr val="tx1"/>
                          </a:solidFill>
                          <a:effectLst/>
                          <a:latin typeface="+mn-lt"/>
                          <a:ea typeface="+mn-ea"/>
                          <a:cs typeface="+mn-cs"/>
                          <a:hlinkClick r:id="rId9"/>
                        </a:rPr>
                        <a:t>kristin.owens@gmail.com</a:t>
                      </a:r>
                      <a:endParaRPr lang="en-US" sz="1100" b="0" i="0" u="none" strike="noStrike" kern="1200" dirty="0">
                        <a:solidFill>
                          <a:schemeClr val="tx1"/>
                        </a:solidFill>
                        <a:effectLst/>
                        <a:latin typeface="+mn-lt"/>
                        <a:ea typeface="+mn-ea"/>
                        <a:cs typeface="+mn-cs"/>
                      </a:endParaRPr>
                    </a:p>
                    <a:p>
                      <a:endParaRPr lang="en-US" sz="1100" dirty="0"/>
                    </a:p>
                  </a:txBody>
                  <a:tcPr/>
                </a:tc>
                <a:extLst>
                  <a:ext uri="{0D108BD9-81ED-4DB2-BD59-A6C34878D82A}">
                    <a16:rowId xmlns:a16="http://schemas.microsoft.com/office/drawing/2014/main" val="2890692634"/>
                  </a:ext>
                </a:extLst>
              </a:tr>
              <a:tr h="1090770">
                <a:tc>
                  <a:txBody>
                    <a:bodyPr/>
                    <a:lstStyle/>
                    <a:p>
                      <a:endParaRPr lang="en-US" sz="1100" b="1"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Raise money for Daves at no cost to you!</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i="0" kern="1200" dirty="0">
                          <a:solidFill>
                            <a:schemeClr val="tx1"/>
                          </a:solidFill>
                          <a:effectLst/>
                          <a:latin typeface="+mn-lt"/>
                          <a:ea typeface="+mn-ea"/>
                          <a:cs typeface="+mn-cs"/>
                        </a:rPr>
                        <a:t>Programs include: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Amazon Smile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OHM Connect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i="0" kern="1200" dirty="0">
                          <a:solidFill>
                            <a:schemeClr val="dk1"/>
                          </a:solidFill>
                          <a:effectLst/>
                          <a:latin typeface="+mn-lt"/>
                          <a:ea typeface="+mn-ea"/>
                          <a:cs typeface="+mn-cs"/>
                        </a:rPr>
                        <a:t>Office Depot 5% back to schools</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and more….</a:t>
                      </a:r>
                    </a:p>
                  </a:txBody>
                  <a:tcPr/>
                </a:tc>
                <a:tc>
                  <a:txBody>
                    <a:bodyPr/>
                    <a:lstStyle/>
                    <a:p>
                      <a:r>
                        <a:rPr lang="en-US" sz="1100" kern="1200" dirty="0">
                          <a:solidFill>
                            <a:srgbClr val="0070C0"/>
                          </a:solidFill>
                          <a:effectLst/>
                          <a:latin typeface="+mn-lt"/>
                          <a:ea typeface="+mn-ea"/>
                          <a:cs typeface="+mn-cs"/>
                          <a:hlinkClick r:id="rId10"/>
                        </a:rPr>
                        <a:t>davesavehsc.org/free2me.html</a:t>
                      </a:r>
                      <a:endParaRPr lang="en-US" sz="1100" kern="1200" dirty="0">
                        <a:solidFill>
                          <a:srgbClr val="0070C0"/>
                        </a:solidFill>
                        <a:effectLst/>
                        <a:latin typeface="+mn-lt"/>
                        <a:ea typeface="+mn-ea"/>
                        <a:cs typeface="+mn-cs"/>
                      </a:endParaRPr>
                    </a:p>
                    <a:p>
                      <a:endParaRPr lang="en-US" sz="1100" dirty="0"/>
                    </a:p>
                    <a:p>
                      <a:r>
                        <a:rPr lang="en-US" sz="1100" dirty="0"/>
                        <a:t>Committee Chair:</a:t>
                      </a:r>
                    </a:p>
                    <a:p>
                      <a:r>
                        <a:rPr lang="en-US" sz="1100" dirty="0"/>
                        <a:t>Jaime </a:t>
                      </a:r>
                      <a:r>
                        <a:rPr lang="en-US" sz="1100" dirty="0" err="1"/>
                        <a:t>Girton</a:t>
                      </a:r>
                      <a:endParaRPr lang="en-US" sz="1100" dirty="0"/>
                    </a:p>
                    <a:p>
                      <a:r>
                        <a:rPr lang="en-US" sz="1100" b="0" i="0" u="none" strike="noStrike" kern="1200" dirty="0">
                          <a:solidFill>
                            <a:schemeClr val="tx1"/>
                          </a:solidFill>
                          <a:effectLst/>
                          <a:latin typeface="+mn-lt"/>
                          <a:ea typeface="+mn-ea"/>
                          <a:cs typeface="+mn-cs"/>
                          <a:hlinkClick r:id="rId11"/>
                        </a:rPr>
                        <a:t>swtsnta16@gmail.com</a:t>
                      </a:r>
                      <a:endParaRPr lang="en-US" sz="1100" b="0" i="0" u="none" strike="noStrike" kern="1200" dirty="0">
                        <a:solidFill>
                          <a:schemeClr val="tx1"/>
                        </a:solidFill>
                        <a:effectLst/>
                        <a:latin typeface="+mn-lt"/>
                        <a:ea typeface="+mn-ea"/>
                        <a:cs typeface="+mn-cs"/>
                      </a:endParaRPr>
                    </a:p>
                    <a:p>
                      <a:endParaRPr lang="en-US" sz="1100" dirty="0"/>
                    </a:p>
                  </a:txBody>
                  <a:tcPr/>
                </a:tc>
                <a:extLst>
                  <a:ext uri="{0D108BD9-81ED-4DB2-BD59-A6C34878D82A}">
                    <a16:rowId xmlns:a16="http://schemas.microsoft.com/office/drawing/2014/main" val="2902472686"/>
                  </a:ext>
                </a:extLst>
              </a:tr>
              <a:tr h="1575569">
                <a:tc>
                  <a:txBody>
                    <a:bodyPr/>
                    <a:lstStyle/>
                    <a:p>
                      <a:r>
                        <a:rPr lang="en-US" sz="1100" b="1" kern="1200" dirty="0">
                          <a:solidFill>
                            <a:schemeClr val="tx1"/>
                          </a:solidFill>
                          <a:latin typeface="+mn-lt"/>
                          <a:ea typeface="+mn-ea"/>
                          <a:cs typeface="+mn-cs"/>
                        </a:rPr>
                        <a:t>Annual Community Sponsorship Program (ACSP)</a:t>
                      </a:r>
                    </a:p>
                    <a:p>
                      <a:endParaRPr lang="en-US" sz="1100" b="1" kern="1200" dirty="0">
                        <a:solidFill>
                          <a:schemeClr val="tx1"/>
                        </a:solidFill>
                        <a:latin typeface="+mn-lt"/>
                        <a:ea typeface="+mn-ea"/>
                        <a:cs typeface="+mn-cs"/>
                      </a:endParaRPr>
                    </a:p>
                    <a:p>
                      <a:endParaRPr lang="en-US" sz="1100" b="1" kern="1200" dirty="0">
                        <a:solidFill>
                          <a:schemeClr val="tx1"/>
                        </a:solidFill>
                        <a:latin typeface="+mn-lt"/>
                        <a:ea typeface="+mn-ea"/>
                        <a:cs typeface="+mn-cs"/>
                      </a:endParaRPr>
                    </a:p>
                    <a:p>
                      <a:endParaRPr lang="en-US" sz="1100" b="1" kern="1200" dirty="0">
                        <a:solidFill>
                          <a:schemeClr val="tx1"/>
                        </a:solidFill>
                        <a:latin typeface="+mn-lt"/>
                        <a:ea typeface="+mn-ea"/>
                        <a:cs typeface="+mn-cs"/>
                      </a:endParaRPr>
                    </a:p>
                    <a:p>
                      <a:endParaRPr lang="en-US" sz="1100" b="1" kern="1200" dirty="0">
                        <a:solidFill>
                          <a:schemeClr val="tx1"/>
                        </a:solidFill>
                        <a:latin typeface="+mn-lt"/>
                        <a:ea typeface="+mn-ea"/>
                        <a:cs typeface="+mn-cs"/>
                      </a:endParaRPr>
                    </a:p>
                    <a:p>
                      <a:endParaRPr lang="en-US" sz="1100" b="1" kern="1200" dirty="0">
                        <a:solidFill>
                          <a:schemeClr val="tx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Program allows local businesses to support the Daves Avenue Home &amp; School Club (H&amp;SC) sponsored events throughout the entire year. </a:t>
                      </a:r>
                    </a:p>
                  </a:txBody>
                  <a:tcPr/>
                </a:tc>
                <a:tc>
                  <a:txBody>
                    <a:bodyPr/>
                    <a:lstStyle/>
                    <a:p>
                      <a:r>
                        <a:rPr lang="en-US" sz="1100" dirty="0">
                          <a:hlinkClick r:id="rId12"/>
                        </a:rPr>
                        <a:t>davesavehsc.org/become-a-sponsor.html</a:t>
                      </a:r>
                      <a:endParaRPr lang="en-US" sz="1100" dirty="0"/>
                    </a:p>
                    <a:p>
                      <a:endParaRPr lang="en-US" sz="1100" dirty="0"/>
                    </a:p>
                    <a:p>
                      <a:r>
                        <a:rPr lang="en-US" sz="1100" dirty="0"/>
                        <a:t>Committee Chairs:</a:t>
                      </a:r>
                      <a:br>
                        <a:rPr lang="en-US" sz="1100" dirty="0"/>
                      </a:br>
                      <a:r>
                        <a:rPr lang="en-US" sz="1100" dirty="0"/>
                        <a:t>Jen Lambert</a:t>
                      </a:r>
                    </a:p>
                    <a:p>
                      <a:r>
                        <a:rPr lang="en-US" sz="1100" b="0" i="0" u="none" strike="noStrike" kern="1200" dirty="0">
                          <a:solidFill>
                            <a:schemeClr val="tx1"/>
                          </a:solidFill>
                          <a:effectLst/>
                          <a:latin typeface="+mn-lt"/>
                          <a:ea typeface="+mn-ea"/>
                          <a:cs typeface="+mn-cs"/>
                          <a:hlinkClick r:id="rId13"/>
                        </a:rPr>
                        <a:t>jen.lambert@me.com</a:t>
                      </a:r>
                      <a:endParaRPr lang="en-US" sz="1100" b="0" i="0" u="none" strike="noStrike" kern="1200" dirty="0">
                        <a:solidFill>
                          <a:schemeClr val="tx1"/>
                        </a:solidFill>
                        <a:effectLst/>
                        <a:latin typeface="+mn-lt"/>
                        <a:ea typeface="+mn-ea"/>
                        <a:cs typeface="+mn-cs"/>
                      </a:endParaRPr>
                    </a:p>
                    <a:p>
                      <a:r>
                        <a:rPr lang="en-US" sz="1100" dirty="0"/>
                        <a:t>Danielle Rooney</a:t>
                      </a:r>
                    </a:p>
                    <a:p>
                      <a:r>
                        <a:rPr lang="en-US" sz="1100" b="0" i="0" u="sng" kern="1200" dirty="0">
                          <a:solidFill>
                            <a:schemeClr val="tx1"/>
                          </a:solidFill>
                          <a:effectLst/>
                          <a:latin typeface="+mn-lt"/>
                          <a:ea typeface="+mn-ea"/>
                          <a:cs typeface="+mn-cs"/>
                          <a:hlinkClick r:id="rId14"/>
                        </a:rPr>
                        <a:t>dr@iqautoworks.com</a:t>
                      </a:r>
                      <a:endParaRPr lang="en-US" sz="1100" b="0" i="0" u="sng" kern="1200" dirty="0">
                        <a:solidFill>
                          <a:schemeClr val="tx1"/>
                        </a:solidFill>
                        <a:effectLst/>
                        <a:latin typeface="+mn-lt"/>
                        <a:ea typeface="+mn-ea"/>
                        <a:cs typeface="+mn-cs"/>
                      </a:endParaRPr>
                    </a:p>
                    <a:p>
                      <a:endParaRPr lang="en-US" sz="1100" dirty="0"/>
                    </a:p>
                  </a:txBody>
                  <a:tcPr/>
                </a:tc>
                <a:extLst>
                  <a:ext uri="{0D108BD9-81ED-4DB2-BD59-A6C34878D82A}">
                    <a16:rowId xmlns:a16="http://schemas.microsoft.com/office/drawing/2014/main" val="2890367595"/>
                  </a:ext>
                </a:extLst>
              </a:tr>
            </a:tbl>
          </a:graphicData>
        </a:graphic>
      </p:graphicFrame>
      <p:pic>
        <p:nvPicPr>
          <p:cNvPr id="11" name="Picture 10">
            <a:extLst>
              <a:ext uri="{FF2B5EF4-FFF2-40B4-BE49-F238E27FC236}">
                <a16:creationId xmlns:a16="http://schemas.microsoft.com/office/drawing/2014/main" id="{9FA0CC60-B1F9-4D1F-A806-91C186DB5BFC}"/>
              </a:ext>
            </a:extLst>
          </p:cNvPr>
          <p:cNvPicPr>
            <a:picLocks noChangeAspect="1"/>
          </p:cNvPicPr>
          <p:nvPr/>
        </p:nvPicPr>
        <p:blipFill rotWithShape="1">
          <a:blip r:embed="rId15"/>
          <a:srcRect l="14228" t="49222" r="14978" b="3854"/>
          <a:stretch/>
        </p:blipFill>
        <p:spPr>
          <a:xfrm>
            <a:off x="376459" y="2361660"/>
            <a:ext cx="1318065" cy="459672"/>
          </a:xfrm>
          <a:prstGeom prst="rect">
            <a:avLst/>
          </a:prstGeom>
        </p:spPr>
      </p:pic>
      <p:pic>
        <p:nvPicPr>
          <p:cNvPr id="12" name="Picture 11">
            <a:extLst>
              <a:ext uri="{FF2B5EF4-FFF2-40B4-BE49-F238E27FC236}">
                <a16:creationId xmlns:a16="http://schemas.microsoft.com/office/drawing/2014/main" id="{1EB6DD57-3600-423D-92F4-7E631A4B81A3}"/>
              </a:ext>
            </a:extLst>
          </p:cNvPr>
          <p:cNvPicPr>
            <a:picLocks noChangeAspect="1"/>
          </p:cNvPicPr>
          <p:nvPr/>
        </p:nvPicPr>
        <p:blipFill>
          <a:blip r:embed="rId16"/>
          <a:stretch>
            <a:fillRect/>
          </a:stretch>
        </p:blipFill>
        <p:spPr>
          <a:xfrm>
            <a:off x="429467" y="4414984"/>
            <a:ext cx="1149058" cy="589036"/>
          </a:xfrm>
          <a:prstGeom prst="rect">
            <a:avLst/>
          </a:prstGeom>
        </p:spPr>
      </p:pic>
      <p:pic>
        <p:nvPicPr>
          <p:cNvPr id="4" name="Picture 3">
            <a:extLst>
              <a:ext uri="{FF2B5EF4-FFF2-40B4-BE49-F238E27FC236}">
                <a16:creationId xmlns:a16="http://schemas.microsoft.com/office/drawing/2014/main" id="{47B656D2-7E48-4B86-BC81-7E4FABD16427}"/>
              </a:ext>
            </a:extLst>
          </p:cNvPr>
          <p:cNvPicPr>
            <a:picLocks noChangeAspect="1"/>
          </p:cNvPicPr>
          <p:nvPr/>
        </p:nvPicPr>
        <p:blipFill>
          <a:blip r:embed="rId17"/>
          <a:stretch>
            <a:fillRect/>
          </a:stretch>
        </p:blipFill>
        <p:spPr>
          <a:xfrm>
            <a:off x="510015" y="6028571"/>
            <a:ext cx="970681" cy="272099"/>
          </a:xfrm>
          <a:prstGeom prst="rect">
            <a:avLst/>
          </a:prstGeom>
        </p:spPr>
      </p:pic>
      <p:sp>
        <p:nvSpPr>
          <p:cNvPr id="5" name="Rectangle 4">
            <a:extLst>
              <a:ext uri="{FF2B5EF4-FFF2-40B4-BE49-F238E27FC236}">
                <a16:creationId xmlns:a16="http://schemas.microsoft.com/office/drawing/2014/main" id="{7FD13944-2AE0-4720-803E-ED9B31E1CC84}"/>
              </a:ext>
            </a:extLst>
          </p:cNvPr>
          <p:cNvSpPr/>
          <p:nvPr/>
        </p:nvSpPr>
        <p:spPr>
          <a:xfrm>
            <a:off x="339083" y="5600490"/>
            <a:ext cx="1239442" cy="261610"/>
          </a:xfrm>
          <a:prstGeom prst="rect">
            <a:avLst/>
          </a:prstGeom>
        </p:spPr>
        <p:txBody>
          <a:bodyPr wrap="none">
            <a:spAutoFit/>
          </a:bodyPr>
          <a:lstStyle/>
          <a:p>
            <a:pPr defTabSz="685800"/>
            <a:r>
              <a:rPr lang="en-US" sz="1100" b="1" dirty="0"/>
              <a:t>Free2Me program</a:t>
            </a:r>
          </a:p>
        </p:txBody>
      </p:sp>
      <p:sp>
        <p:nvSpPr>
          <p:cNvPr id="10" name="Rectangle 9">
            <a:extLst>
              <a:ext uri="{FF2B5EF4-FFF2-40B4-BE49-F238E27FC236}">
                <a16:creationId xmlns:a16="http://schemas.microsoft.com/office/drawing/2014/main" id="{79FE007E-BF49-4014-8CB8-09BB9C274211}"/>
              </a:ext>
            </a:extLst>
          </p:cNvPr>
          <p:cNvSpPr/>
          <p:nvPr/>
        </p:nvSpPr>
        <p:spPr>
          <a:xfrm>
            <a:off x="246490" y="698017"/>
            <a:ext cx="2723631" cy="707886"/>
          </a:xfrm>
          <a:prstGeom prst="rect">
            <a:avLst/>
          </a:prstGeom>
        </p:spPr>
        <p:txBody>
          <a:bodyPr wrap="none">
            <a:spAutoFit/>
          </a:bodyPr>
          <a:lstStyle/>
          <a:p>
            <a:r>
              <a:rPr lang="en-US" sz="2000" b="1" dirty="0">
                <a:solidFill>
                  <a:schemeClr val="accent6"/>
                </a:solidFill>
              </a:rPr>
              <a:t>Quick Reference Guide  </a:t>
            </a:r>
          </a:p>
          <a:p>
            <a:r>
              <a:rPr lang="en-US" sz="2000" b="1" dirty="0">
                <a:solidFill>
                  <a:schemeClr val="accent6"/>
                </a:solidFill>
              </a:rPr>
              <a:t>Fundraising Programs</a:t>
            </a:r>
            <a:endParaRPr lang="en-US" sz="2000" dirty="0">
              <a:solidFill>
                <a:schemeClr val="accent6"/>
              </a:solidFill>
            </a:endParaRPr>
          </a:p>
        </p:txBody>
      </p:sp>
      <p:sp>
        <p:nvSpPr>
          <p:cNvPr id="3" name="Slide Number Placeholder 2">
            <a:extLst>
              <a:ext uri="{FF2B5EF4-FFF2-40B4-BE49-F238E27FC236}">
                <a16:creationId xmlns:a16="http://schemas.microsoft.com/office/drawing/2014/main" id="{443168E7-7F85-4305-B438-ECE05BA39345}"/>
              </a:ext>
            </a:extLst>
          </p:cNvPr>
          <p:cNvSpPr>
            <a:spLocks noGrp="1"/>
          </p:cNvSpPr>
          <p:nvPr>
            <p:ph type="sldNum" sz="quarter" idx="12"/>
          </p:nvPr>
        </p:nvSpPr>
        <p:spPr/>
        <p:txBody>
          <a:bodyPr/>
          <a:lstStyle/>
          <a:p>
            <a:fld id="{265F85E6-D96B-4630-B334-322515CDC5EB}" type="slidenum">
              <a:rPr lang="en-US" smtClean="0"/>
              <a:t>8</a:t>
            </a:fld>
            <a:endParaRPr lang="en-US"/>
          </a:p>
        </p:txBody>
      </p:sp>
      <p:sp>
        <p:nvSpPr>
          <p:cNvPr id="13" name="Footer Placeholder 9">
            <a:extLst>
              <a:ext uri="{FF2B5EF4-FFF2-40B4-BE49-F238E27FC236}">
                <a16:creationId xmlns:a16="http://schemas.microsoft.com/office/drawing/2014/main" id="{BABD651B-0142-49D0-AA08-8647F41FB733}"/>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pic>
        <p:nvPicPr>
          <p:cNvPr id="6" name="Picture 5">
            <a:extLst>
              <a:ext uri="{FF2B5EF4-FFF2-40B4-BE49-F238E27FC236}">
                <a16:creationId xmlns:a16="http://schemas.microsoft.com/office/drawing/2014/main" id="{5D2B5A95-F165-41A4-99AC-A1B16BB7236E}"/>
              </a:ext>
            </a:extLst>
          </p:cNvPr>
          <p:cNvPicPr>
            <a:picLocks noChangeAspect="1"/>
          </p:cNvPicPr>
          <p:nvPr/>
        </p:nvPicPr>
        <p:blipFill>
          <a:blip r:embed="rId18"/>
          <a:stretch>
            <a:fillRect/>
          </a:stretch>
        </p:blipFill>
        <p:spPr>
          <a:xfrm>
            <a:off x="390747" y="7195930"/>
            <a:ext cx="1089949" cy="925199"/>
          </a:xfrm>
          <a:prstGeom prst="rect">
            <a:avLst/>
          </a:prstGeom>
        </p:spPr>
      </p:pic>
    </p:spTree>
    <p:extLst>
      <p:ext uri="{BB962C8B-B14F-4D97-AF65-F5344CB8AC3E}">
        <p14:creationId xmlns:p14="http://schemas.microsoft.com/office/powerpoint/2010/main" val="3730867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8E6D9D-0F73-467B-8B0E-95B2E8B31BF8}"/>
              </a:ext>
            </a:extLst>
          </p:cNvPr>
          <p:cNvSpPr/>
          <p:nvPr/>
        </p:nvSpPr>
        <p:spPr>
          <a:xfrm>
            <a:off x="246490" y="7840649"/>
            <a:ext cx="6464411" cy="149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id="{D69154B4-9C95-4258-A95C-C94B8C58A6A4}"/>
              </a:ext>
            </a:extLst>
          </p:cNvPr>
          <p:cNvGraphicFramePr>
            <a:graphicFrameLocks noGrp="1"/>
          </p:cNvGraphicFramePr>
          <p:nvPr>
            <p:extLst>
              <p:ext uri="{D42A27DB-BD31-4B8C-83A1-F6EECF244321}">
                <p14:modId xmlns:p14="http://schemas.microsoft.com/office/powerpoint/2010/main" val="2954304851"/>
              </p:ext>
            </p:extLst>
          </p:nvPr>
        </p:nvGraphicFramePr>
        <p:xfrm>
          <a:off x="333375" y="1694612"/>
          <a:ext cx="6257925" cy="5440680"/>
        </p:xfrm>
        <a:graphic>
          <a:graphicData uri="http://schemas.openxmlformats.org/drawingml/2006/table">
            <a:tbl>
              <a:tblPr firstRow="1" bandRow="1">
                <a:tableStyleId>{5940675A-B579-460E-94D1-54222C63F5DA}</a:tableStyleId>
              </a:tblPr>
              <a:tblGrid>
                <a:gridCol w="1800318">
                  <a:extLst>
                    <a:ext uri="{9D8B030D-6E8A-4147-A177-3AD203B41FA5}">
                      <a16:colId xmlns:a16="http://schemas.microsoft.com/office/drawing/2014/main" val="1019642685"/>
                    </a:ext>
                  </a:extLst>
                </a:gridCol>
                <a:gridCol w="2509734">
                  <a:extLst>
                    <a:ext uri="{9D8B030D-6E8A-4147-A177-3AD203B41FA5}">
                      <a16:colId xmlns:a16="http://schemas.microsoft.com/office/drawing/2014/main" val="4230262175"/>
                    </a:ext>
                  </a:extLst>
                </a:gridCol>
                <a:gridCol w="1947873">
                  <a:extLst>
                    <a:ext uri="{9D8B030D-6E8A-4147-A177-3AD203B41FA5}">
                      <a16:colId xmlns:a16="http://schemas.microsoft.com/office/drawing/2014/main" val="438671842"/>
                    </a:ext>
                  </a:extLst>
                </a:gridCol>
              </a:tblGrid>
              <a:tr h="0">
                <a:tc>
                  <a:txBody>
                    <a:bodyPr/>
                    <a:lstStyle/>
                    <a:p>
                      <a:pPr algn="ctr"/>
                      <a:r>
                        <a:rPr lang="en-US" sz="1400" b="1" dirty="0"/>
                        <a:t>Program</a:t>
                      </a:r>
                      <a:endParaRPr lang="en-US" sz="1400" b="1" dirty="0">
                        <a:solidFill>
                          <a:schemeClr val="tx1"/>
                        </a:solidFill>
                      </a:endParaRPr>
                    </a:p>
                  </a:txBody>
                  <a:tcPr>
                    <a:solidFill>
                      <a:schemeClr val="accent4"/>
                    </a:solidFill>
                  </a:tcPr>
                </a:tc>
                <a:tc>
                  <a:txBody>
                    <a:bodyPr/>
                    <a:lstStyle/>
                    <a:p>
                      <a:pPr algn="ctr"/>
                      <a:r>
                        <a:rPr lang="en-US" sz="1400" b="1" dirty="0"/>
                        <a:t>Description</a:t>
                      </a:r>
                      <a:endParaRPr lang="en-US" sz="1400" b="1" dirty="0">
                        <a:solidFill>
                          <a:schemeClr val="tx1"/>
                        </a:solidFill>
                      </a:endParaRPr>
                    </a:p>
                  </a:txBody>
                  <a:tcPr>
                    <a:solidFill>
                      <a:schemeClr val="accent4"/>
                    </a:solidFill>
                  </a:tcPr>
                </a:tc>
                <a:tc>
                  <a:txBody>
                    <a:bodyPr/>
                    <a:lstStyle/>
                    <a:p>
                      <a:pPr algn="ctr"/>
                      <a:r>
                        <a:rPr lang="en-US" sz="1400" b="1" dirty="0"/>
                        <a:t>Reference Info</a:t>
                      </a:r>
                      <a:endParaRPr lang="en-US" sz="1400" b="1" dirty="0">
                        <a:solidFill>
                          <a:schemeClr val="tx1"/>
                        </a:solidFill>
                      </a:endParaRPr>
                    </a:p>
                  </a:txBody>
                  <a:tcPr>
                    <a:solidFill>
                      <a:schemeClr val="accent4"/>
                    </a:solidFill>
                  </a:tcPr>
                </a:tc>
                <a:extLst>
                  <a:ext uri="{0D108BD9-81ED-4DB2-BD59-A6C34878D82A}">
                    <a16:rowId xmlns:a16="http://schemas.microsoft.com/office/drawing/2014/main" val="3827470566"/>
                  </a:ext>
                </a:extLst>
              </a:tr>
              <a:tr h="955903">
                <a:tc>
                  <a:txBody>
                    <a:bodyPr/>
                    <a:lstStyle/>
                    <a:p>
                      <a:r>
                        <a:rPr lang="en-US" sz="1100" b="1" dirty="0"/>
                        <a:t>School Lunch Program</a:t>
                      </a:r>
                    </a:p>
                    <a:p>
                      <a:endParaRPr lang="en-US" sz="1100" b="1" dirty="0"/>
                    </a:p>
                    <a:p>
                      <a:endParaRPr lang="en-US" sz="1100" b="1" dirty="0"/>
                    </a:p>
                    <a:p>
                      <a:endParaRPr lang="en-US" sz="1100" b="1" dirty="0"/>
                    </a:p>
                    <a:p>
                      <a:endParaRPr lang="en-US" sz="1100" b="1" dirty="0"/>
                    </a:p>
                    <a:p>
                      <a:endParaRPr lang="en-US" sz="1100" b="1" dirty="0"/>
                    </a:p>
                  </a:txBody>
                  <a:tcPr/>
                </a:tc>
                <a:tc>
                  <a:txBody>
                    <a:bodyPr/>
                    <a:lstStyle/>
                    <a:p>
                      <a:r>
                        <a:rPr lang="en-US" sz="1100" b="1" dirty="0"/>
                        <a:t>Lupe Pena - Food Services</a:t>
                      </a:r>
                    </a:p>
                    <a:p>
                      <a:r>
                        <a:rPr lang="en-US" sz="1100" dirty="0"/>
                        <a:t>408-335-2382</a:t>
                      </a:r>
                    </a:p>
                    <a:p>
                      <a:r>
                        <a:rPr lang="en-US" sz="1100" dirty="0">
                          <a:hlinkClick r:id="rId2"/>
                        </a:rPr>
                        <a:t>lpena@lgusd.k12.ca.us</a:t>
                      </a:r>
                      <a:endParaRPr lang="en-US" sz="1100" dirty="0"/>
                    </a:p>
                    <a:p>
                      <a:endParaRPr lang="en-US" sz="1100" dirty="0"/>
                    </a:p>
                    <a:p>
                      <a:r>
                        <a:rPr lang="en-US" sz="1100" dirty="0"/>
                        <a:t>Monthly menus are available in the office or online </a:t>
                      </a:r>
                    </a:p>
                    <a:p>
                      <a:r>
                        <a:rPr lang="en-US" sz="1100" dirty="0">
                          <a:hlinkClick r:id="rId3"/>
                        </a:rPr>
                        <a:t>https://content-service.sodexomyway.com/media/DAVES%20JAN%20FULL_tcm560-90748.pdf?url=https://losgatossd.sodexomyway.com/</a:t>
                      </a:r>
                      <a:endParaRPr lang="en-US" sz="1100" dirty="0"/>
                    </a:p>
                    <a:p>
                      <a:endParaRPr lang="en-US" sz="1100" dirty="0"/>
                    </a:p>
                    <a:p>
                      <a:r>
                        <a:rPr lang="en-US" sz="1100" dirty="0"/>
                        <a:t>Payments can be left in designated office box or recurring payment account opened online (see right).</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dirty="0"/>
                        <a:t>Recurring payments: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100" dirty="0">
                          <a:solidFill>
                            <a:srgbClr val="0070C0"/>
                          </a:solidFill>
                        </a:rPr>
                        <a:t>https://family.titank12.com</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dirty="0"/>
                        <a:t>** Note: you must obtain your ‘student’s number’ from the front office in order to successfully add student to online account **</a:t>
                      </a:r>
                    </a:p>
                    <a:p>
                      <a:pPr marL="0" marR="0" lvl="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dirty="0"/>
                    </a:p>
                  </a:txBody>
                  <a:tcPr/>
                </a:tc>
                <a:extLst>
                  <a:ext uri="{0D108BD9-81ED-4DB2-BD59-A6C34878D82A}">
                    <a16:rowId xmlns:a16="http://schemas.microsoft.com/office/drawing/2014/main" val="256507133"/>
                  </a:ext>
                </a:extLst>
              </a:tr>
              <a:tr h="1032893">
                <a:tc>
                  <a:txBody>
                    <a:bodyPr/>
                    <a:lstStyle/>
                    <a:p>
                      <a:r>
                        <a:rPr lang="en-US" sz="1100" b="1" u="sng" dirty="0"/>
                        <a:t>Child Care Option: </a:t>
                      </a:r>
                    </a:p>
                    <a:p>
                      <a:r>
                        <a:rPr lang="en-US" sz="1100" b="1" dirty="0"/>
                        <a:t>Daves Avenue Clubhouse</a:t>
                      </a:r>
                      <a:endParaRPr lang="en-US" sz="1100" b="0"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FF0000"/>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100" b="1" dirty="0">
                        <a:solidFill>
                          <a:srgbClr val="FF0000"/>
                        </a:solidFill>
                      </a:endParaRPr>
                    </a:p>
                  </a:txBody>
                  <a:tcPr/>
                </a:tc>
                <a:tc>
                  <a:txBody>
                    <a:bodyPr/>
                    <a:lstStyle/>
                    <a:p>
                      <a:r>
                        <a:rPr lang="en-US" sz="1100" dirty="0"/>
                        <a:t>On-site child care operated by Los Gatos-Saratoga Community Education and Recreation (LGS Recreation). Offers before and after school care + coverage on ½ days and holiday camp offerings.</a:t>
                      </a:r>
                    </a:p>
                    <a:p>
                      <a:r>
                        <a:rPr lang="en-US" sz="1100" dirty="0"/>
                        <a:t>Offers before school and after school care.</a:t>
                      </a:r>
                    </a:p>
                  </a:txBody>
                  <a:tcPr/>
                </a:tc>
                <a:tc>
                  <a:txBody>
                    <a:bodyPr/>
                    <a:lstStyle/>
                    <a:p>
                      <a:r>
                        <a:rPr lang="en-US" sz="1100" dirty="0">
                          <a:hlinkClick r:id="rId4"/>
                        </a:rPr>
                        <a:t>lgsrecreation.org/clubhouse/</a:t>
                      </a:r>
                      <a:endParaRPr lang="en-US" sz="1100" dirty="0"/>
                    </a:p>
                    <a:p>
                      <a:endParaRPr lang="en-US" sz="1100" dirty="0"/>
                    </a:p>
                    <a:p>
                      <a:r>
                        <a:rPr lang="en-US" sz="1100" dirty="0"/>
                        <a:t>Phone: 408-335-2223</a:t>
                      </a:r>
                    </a:p>
                  </a:txBody>
                  <a:tcPr/>
                </a:tc>
                <a:extLst>
                  <a:ext uri="{0D108BD9-81ED-4DB2-BD59-A6C34878D82A}">
                    <a16:rowId xmlns:a16="http://schemas.microsoft.com/office/drawing/2014/main" val="1216177884"/>
                  </a:ext>
                </a:extLst>
              </a:tr>
              <a:tr h="11211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100" b="1" u="sng" dirty="0"/>
                        <a:t>Child Care Option: </a:t>
                      </a:r>
                    </a:p>
                    <a:p>
                      <a:r>
                        <a:rPr lang="en-US" sz="1100" b="1" dirty="0"/>
                        <a:t>Oak Tree</a:t>
                      </a:r>
                    </a:p>
                  </a:txBody>
                  <a:tcPr/>
                </a:tc>
                <a:tc>
                  <a:txBody>
                    <a:bodyPr/>
                    <a:lstStyle/>
                    <a:p>
                      <a:pPr marL="0" algn="l" defTabSz="685800" rtl="0" eaLnBrk="1" latinLnBrk="0" hangingPunct="1"/>
                      <a:r>
                        <a:rPr lang="en-US" sz="1100" kern="1200" dirty="0">
                          <a:solidFill>
                            <a:schemeClr val="tx1"/>
                          </a:solidFill>
                          <a:latin typeface="+mn-lt"/>
                          <a:ea typeface="+mn-ea"/>
                          <a:cs typeface="+mn-cs"/>
                        </a:rPr>
                        <a:t>Licensed child care facility offering on-site after-care,  conveniently located directly across the street from Daves Avenue School on the property of First Baptist Community Church. </a:t>
                      </a:r>
                    </a:p>
                    <a:p>
                      <a:pPr marL="0" algn="l" defTabSz="685800" rtl="0" eaLnBrk="1" latinLnBrk="0" hangingPunct="1"/>
                      <a:r>
                        <a:rPr lang="en-US" sz="1100" kern="1200" dirty="0">
                          <a:solidFill>
                            <a:schemeClr val="tx1"/>
                          </a:solidFill>
                          <a:latin typeface="+mn-lt"/>
                          <a:ea typeface="+mn-ea"/>
                          <a:cs typeface="+mn-cs"/>
                        </a:rPr>
                        <a:t>Only offers after school care.</a:t>
                      </a:r>
                    </a:p>
                    <a:p>
                      <a:endParaRPr lang="en-US" sz="1100" b="0" i="0" kern="1200" dirty="0">
                        <a:solidFill>
                          <a:srgbClr val="FF0000"/>
                        </a:solidFill>
                        <a:effectLst/>
                        <a:latin typeface="+mn-lt"/>
                        <a:ea typeface="+mn-ea"/>
                        <a:cs typeface="+mn-cs"/>
                      </a:endParaRPr>
                    </a:p>
                  </a:txBody>
                  <a:tcPr/>
                </a:tc>
                <a:tc>
                  <a:txBody>
                    <a:bodyPr/>
                    <a:lstStyle/>
                    <a:p>
                      <a:r>
                        <a:rPr lang="en-US" sz="1100" dirty="0">
                          <a:solidFill>
                            <a:srgbClr val="FF0000"/>
                          </a:solidFill>
                          <a:hlinkClick r:id="rId5"/>
                        </a:rPr>
                        <a:t>oaktreelg.com/</a:t>
                      </a:r>
                      <a:endParaRPr lang="en-US" sz="1100" dirty="0">
                        <a:solidFill>
                          <a:srgbClr val="FF0000"/>
                        </a:solidFill>
                      </a:endParaRPr>
                    </a:p>
                    <a:p>
                      <a:endParaRPr lang="en-US" sz="1100" dirty="0">
                        <a:solidFill>
                          <a:srgbClr val="FF0000"/>
                        </a:solidFill>
                      </a:endParaRPr>
                    </a:p>
                    <a:p>
                      <a:r>
                        <a:rPr lang="en-US" sz="1100" kern="1200" dirty="0">
                          <a:solidFill>
                            <a:schemeClr val="tx1"/>
                          </a:solidFill>
                          <a:latin typeface="+mn-lt"/>
                          <a:ea typeface="+mn-ea"/>
                          <a:cs typeface="+mn-cs"/>
                        </a:rPr>
                        <a:t>Phone: 408-395-6682</a:t>
                      </a:r>
                    </a:p>
                    <a:p>
                      <a:endParaRPr lang="en-US" sz="1100" dirty="0">
                        <a:solidFill>
                          <a:srgbClr val="FF0000"/>
                        </a:solidFill>
                      </a:endParaRPr>
                    </a:p>
                  </a:txBody>
                  <a:tcPr/>
                </a:tc>
                <a:extLst>
                  <a:ext uri="{0D108BD9-81ED-4DB2-BD59-A6C34878D82A}">
                    <a16:rowId xmlns:a16="http://schemas.microsoft.com/office/drawing/2014/main" val="2940301868"/>
                  </a:ext>
                </a:extLst>
              </a:tr>
            </a:tbl>
          </a:graphicData>
        </a:graphic>
      </p:graphicFrame>
      <p:pic>
        <p:nvPicPr>
          <p:cNvPr id="4" name="Picture 3">
            <a:extLst>
              <a:ext uri="{FF2B5EF4-FFF2-40B4-BE49-F238E27FC236}">
                <a16:creationId xmlns:a16="http://schemas.microsoft.com/office/drawing/2014/main" id="{EC27E24F-8E30-426B-8274-FD1788988BE5}"/>
              </a:ext>
            </a:extLst>
          </p:cNvPr>
          <p:cNvPicPr>
            <a:picLocks noChangeAspect="1"/>
          </p:cNvPicPr>
          <p:nvPr/>
        </p:nvPicPr>
        <p:blipFill>
          <a:blip r:embed="rId6"/>
          <a:stretch>
            <a:fillRect/>
          </a:stretch>
        </p:blipFill>
        <p:spPr>
          <a:xfrm>
            <a:off x="558773" y="2352827"/>
            <a:ext cx="840189" cy="438150"/>
          </a:xfrm>
          <a:prstGeom prst="rect">
            <a:avLst/>
          </a:prstGeom>
        </p:spPr>
      </p:pic>
      <p:pic>
        <p:nvPicPr>
          <p:cNvPr id="5" name="Picture 4">
            <a:extLst>
              <a:ext uri="{FF2B5EF4-FFF2-40B4-BE49-F238E27FC236}">
                <a16:creationId xmlns:a16="http://schemas.microsoft.com/office/drawing/2014/main" id="{660D73C8-E105-4EA5-A783-AD9F581A6BC9}"/>
              </a:ext>
            </a:extLst>
          </p:cNvPr>
          <p:cNvPicPr>
            <a:picLocks noChangeAspect="1"/>
          </p:cNvPicPr>
          <p:nvPr/>
        </p:nvPicPr>
        <p:blipFill>
          <a:blip r:embed="rId7"/>
          <a:stretch>
            <a:fillRect/>
          </a:stretch>
        </p:blipFill>
        <p:spPr>
          <a:xfrm>
            <a:off x="431773" y="5026872"/>
            <a:ext cx="1471613" cy="407590"/>
          </a:xfrm>
          <a:prstGeom prst="rect">
            <a:avLst/>
          </a:prstGeom>
        </p:spPr>
      </p:pic>
      <p:pic>
        <p:nvPicPr>
          <p:cNvPr id="6" name="Picture 5">
            <a:extLst>
              <a:ext uri="{FF2B5EF4-FFF2-40B4-BE49-F238E27FC236}">
                <a16:creationId xmlns:a16="http://schemas.microsoft.com/office/drawing/2014/main" id="{5B3BD6B6-2FBD-44FA-9280-04F852199AC1}"/>
              </a:ext>
            </a:extLst>
          </p:cNvPr>
          <p:cNvPicPr>
            <a:picLocks noChangeAspect="1"/>
          </p:cNvPicPr>
          <p:nvPr/>
        </p:nvPicPr>
        <p:blipFill>
          <a:blip r:embed="rId8"/>
          <a:stretch>
            <a:fillRect/>
          </a:stretch>
        </p:blipFill>
        <p:spPr>
          <a:xfrm>
            <a:off x="482573" y="6384041"/>
            <a:ext cx="575885" cy="472198"/>
          </a:xfrm>
          <a:prstGeom prst="rect">
            <a:avLst/>
          </a:prstGeom>
        </p:spPr>
      </p:pic>
      <p:sp>
        <p:nvSpPr>
          <p:cNvPr id="10" name="Rectangle 9">
            <a:extLst>
              <a:ext uri="{FF2B5EF4-FFF2-40B4-BE49-F238E27FC236}">
                <a16:creationId xmlns:a16="http://schemas.microsoft.com/office/drawing/2014/main" id="{AD4A6C25-1EBF-4043-8F14-132BA8E0653D}"/>
              </a:ext>
            </a:extLst>
          </p:cNvPr>
          <p:cNvSpPr/>
          <p:nvPr/>
        </p:nvSpPr>
        <p:spPr>
          <a:xfrm>
            <a:off x="246490" y="698017"/>
            <a:ext cx="2957926" cy="707886"/>
          </a:xfrm>
          <a:prstGeom prst="rect">
            <a:avLst/>
          </a:prstGeom>
        </p:spPr>
        <p:txBody>
          <a:bodyPr wrap="none">
            <a:spAutoFit/>
          </a:bodyPr>
          <a:lstStyle/>
          <a:p>
            <a:r>
              <a:rPr lang="en-US" sz="2000" b="1" dirty="0">
                <a:solidFill>
                  <a:schemeClr val="accent6"/>
                </a:solidFill>
              </a:rPr>
              <a:t>Quick Reference Guide </a:t>
            </a:r>
          </a:p>
          <a:p>
            <a:r>
              <a:rPr lang="en-US" sz="2000" b="1" dirty="0">
                <a:solidFill>
                  <a:schemeClr val="accent6"/>
                </a:solidFill>
              </a:rPr>
              <a:t>School Lunch &amp; Child Care</a:t>
            </a:r>
            <a:endParaRPr lang="en-US" sz="2000" dirty="0">
              <a:solidFill>
                <a:schemeClr val="accent6"/>
              </a:solidFill>
            </a:endParaRPr>
          </a:p>
        </p:txBody>
      </p:sp>
      <p:sp>
        <p:nvSpPr>
          <p:cNvPr id="7" name="Slide Number Placeholder 6">
            <a:extLst>
              <a:ext uri="{FF2B5EF4-FFF2-40B4-BE49-F238E27FC236}">
                <a16:creationId xmlns:a16="http://schemas.microsoft.com/office/drawing/2014/main" id="{2B79798D-57F1-4A4C-A870-377D80434AED}"/>
              </a:ext>
            </a:extLst>
          </p:cNvPr>
          <p:cNvSpPr>
            <a:spLocks noGrp="1"/>
          </p:cNvSpPr>
          <p:nvPr>
            <p:ph type="sldNum" sz="quarter" idx="12"/>
          </p:nvPr>
        </p:nvSpPr>
        <p:spPr/>
        <p:txBody>
          <a:bodyPr/>
          <a:lstStyle/>
          <a:p>
            <a:fld id="{265F85E6-D96B-4630-B334-322515CDC5EB}" type="slidenum">
              <a:rPr lang="en-US" smtClean="0"/>
              <a:t>9</a:t>
            </a:fld>
            <a:endParaRPr lang="en-US"/>
          </a:p>
        </p:txBody>
      </p:sp>
      <p:sp>
        <p:nvSpPr>
          <p:cNvPr id="11" name="Footer Placeholder 9">
            <a:extLst>
              <a:ext uri="{FF2B5EF4-FFF2-40B4-BE49-F238E27FC236}">
                <a16:creationId xmlns:a16="http://schemas.microsoft.com/office/drawing/2014/main" id="{ED1B2B80-FAD5-4F96-8FBF-A3FA703182AA}"/>
              </a:ext>
            </a:extLst>
          </p:cNvPr>
          <p:cNvSpPr>
            <a:spLocks noGrp="1"/>
          </p:cNvSpPr>
          <p:nvPr>
            <p:ph type="ftr" sz="quarter" idx="11"/>
          </p:nvPr>
        </p:nvSpPr>
        <p:spPr>
          <a:xfrm>
            <a:off x="1347140" y="8475135"/>
            <a:ext cx="4219474" cy="486833"/>
          </a:xfrm>
        </p:spPr>
        <p:txBody>
          <a:bodyPr/>
          <a:lstStyle/>
          <a:p>
            <a:r>
              <a:rPr lang="en-US" dirty="0"/>
              <a:t>17770 Daves Avenue, Monte Sereno CA 95030       </a:t>
            </a:r>
          </a:p>
          <a:p>
            <a:r>
              <a:rPr lang="en-US" dirty="0"/>
              <a:t>Office Phone: 408.335.2200 • Attendance Line: 408.335.2245 </a:t>
            </a:r>
          </a:p>
          <a:p>
            <a:r>
              <a:rPr lang="en-US" dirty="0"/>
              <a:t>School Website: daves.lgusd.org • Home &amp; School Club Website: davesavehsc.org</a:t>
            </a:r>
          </a:p>
        </p:txBody>
      </p:sp>
      <p:pic>
        <p:nvPicPr>
          <p:cNvPr id="13" name="Picture 12">
            <a:extLst>
              <a:ext uri="{FF2B5EF4-FFF2-40B4-BE49-F238E27FC236}">
                <a16:creationId xmlns:a16="http://schemas.microsoft.com/office/drawing/2014/main" id="{3846BF28-2E65-294F-AB08-2142F5ADF0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43463" y="2505227"/>
            <a:ext cx="1229533" cy="451071"/>
          </a:xfrm>
          <a:prstGeom prst="rect">
            <a:avLst/>
          </a:prstGeom>
        </p:spPr>
      </p:pic>
    </p:spTree>
    <p:extLst>
      <p:ext uri="{BB962C8B-B14F-4D97-AF65-F5344CB8AC3E}">
        <p14:creationId xmlns:p14="http://schemas.microsoft.com/office/powerpoint/2010/main" val="20618536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2967</TotalTime>
  <Words>4008</Words>
  <Application>Microsoft Macintosh PowerPoint</Application>
  <PresentationFormat>On-screen Show (4:3)</PresentationFormat>
  <Paragraphs>475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Noteworthy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PayPal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Sullivan, Shelley</dc:creator>
  <cp:lastModifiedBy>Nicole Reginelli</cp:lastModifiedBy>
  <cp:revision>300</cp:revision>
  <cp:lastPrinted>2019-08-05T21:39:19Z</cp:lastPrinted>
  <dcterms:created xsi:type="dcterms:W3CDTF">2017-08-14T04:39:10Z</dcterms:created>
  <dcterms:modified xsi:type="dcterms:W3CDTF">2020-01-16T05:45:21Z</dcterms:modified>
</cp:coreProperties>
</file>